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59"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70" d="100"/>
          <a:sy n="70" d="100"/>
        </p:scale>
        <p:origin x="8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2DD90-7226-4ACC-8888-2B0B0DE91C12}" type="doc">
      <dgm:prSet loTypeId="urn:microsoft.com/office/officeart/2005/8/layout/matrix2" loCatId="matrix" qsTypeId="urn:microsoft.com/office/officeart/2005/8/quickstyle/simple1" qsCatId="simple" csTypeId="urn:microsoft.com/office/officeart/2005/8/colors/accent5_2" csCatId="accent5" phldr="1"/>
      <dgm:spPr/>
      <dgm:t>
        <a:bodyPr/>
        <a:lstStyle/>
        <a:p>
          <a:endParaRPr lang="en-IN"/>
        </a:p>
      </dgm:t>
    </dgm:pt>
    <dgm:pt modelId="{0FF3C228-4CC5-4683-B1D1-EEBF7CC13164}">
      <dgm:prSet phldrT="[Text]"/>
      <dgm:spPr/>
      <dgm:t>
        <a:bodyPr/>
        <a:lstStyle/>
        <a:p>
          <a:r>
            <a:rPr lang="en-IN" dirty="0" smtClean="0"/>
            <a:t>*</a:t>
          </a:r>
          <a:endParaRPr lang="en-IN" dirty="0"/>
        </a:p>
      </dgm:t>
    </dgm:pt>
    <dgm:pt modelId="{060DAFCD-FB22-4179-9D78-3EBF45EAE946}" type="parTrans" cxnId="{E944085F-466A-41F1-B4F5-F042999818CF}">
      <dgm:prSet/>
      <dgm:spPr/>
      <dgm:t>
        <a:bodyPr/>
        <a:lstStyle/>
        <a:p>
          <a:endParaRPr lang="en-IN"/>
        </a:p>
      </dgm:t>
    </dgm:pt>
    <dgm:pt modelId="{76C387CB-A3BE-4014-8CEF-F55F54063C9E}" type="sibTrans" cxnId="{E944085F-466A-41F1-B4F5-F042999818CF}">
      <dgm:prSet/>
      <dgm:spPr/>
      <dgm:t>
        <a:bodyPr/>
        <a:lstStyle/>
        <a:p>
          <a:endParaRPr lang="en-IN"/>
        </a:p>
      </dgm:t>
    </dgm:pt>
    <dgm:pt modelId="{57B92DF7-3BF4-4B56-913D-B6E83C766A0A}">
      <dgm:prSet phldrT="[Text]"/>
      <dgm:spPr/>
      <dgm:t>
        <a:bodyPr/>
        <a:lstStyle/>
        <a:p>
          <a:r>
            <a:rPr lang="en-IN" dirty="0" smtClean="0"/>
            <a:t>%</a:t>
          </a:r>
          <a:endParaRPr lang="en-IN" dirty="0"/>
        </a:p>
      </dgm:t>
    </dgm:pt>
    <dgm:pt modelId="{8C360BC1-C836-4D53-89A9-D29BE9C35E8F}" type="parTrans" cxnId="{952CFB9D-6CBB-4A6A-BC7E-36EABC702BC2}">
      <dgm:prSet/>
      <dgm:spPr/>
      <dgm:t>
        <a:bodyPr/>
        <a:lstStyle/>
        <a:p>
          <a:endParaRPr lang="en-IN"/>
        </a:p>
      </dgm:t>
    </dgm:pt>
    <dgm:pt modelId="{3627FC88-8548-48F8-86D4-0D41D45A4EFA}" type="sibTrans" cxnId="{952CFB9D-6CBB-4A6A-BC7E-36EABC702BC2}">
      <dgm:prSet/>
      <dgm:spPr/>
      <dgm:t>
        <a:bodyPr/>
        <a:lstStyle/>
        <a:p>
          <a:endParaRPr lang="en-IN"/>
        </a:p>
      </dgm:t>
    </dgm:pt>
    <dgm:pt modelId="{99DBFB2F-7B2B-49AC-8F92-22BEF2A6F0C9}">
      <dgm:prSet phldrT="[Text]"/>
      <dgm:spPr/>
      <dgm:t>
        <a:bodyPr/>
        <a:lstStyle/>
        <a:p>
          <a:r>
            <a:rPr lang="en-IN" dirty="0" smtClean="0"/>
            <a:t>$</a:t>
          </a:r>
          <a:endParaRPr lang="en-IN" dirty="0"/>
        </a:p>
      </dgm:t>
    </dgm:pt>
    <dgm:pt modelId="{355B274E-7A9D-4972-B88E-1ACD67B878B9}" type="parTrans" cxnId="{CFC5947D-604E-4F97-B129-ADFF6C2D2D67}">
      <dgm:prSet/>
      <dgm:spPr/>
      <dgm:t>
        <a:bodyPr/>
        <a:lstStyle/>
        <a:p>
          <a:endParaRPr lang="en-IN"/>
        </a:p>
      </dgm:t>
    </dgm:pt>
    <dgm:pt modelId="{1D444E64-32E0-4DF9-8A20-8F3202C05E1D}" type="sibTrans" cxnId="{CFC5947D-604E-4F97-B129-ADFF6C2D2D67}">
      <dgm:prSet/>
      <dgm:spPr/>
      <dgm:t>
        <a:bodyPr/>
        <a:lstStyle/>
        <a:p>
          <a:endParaRPr lang="en-IN"/>
        </a:p>
      </dgm:t>
    </dgm:pt>
    <dgm:pt modelId="{21551806-F9AB-4F26-AAE8-E84F8027F4AB}">
      <dgm:prSet phldrT="[Text]"/>
      <dgm:spPr/>
      <dgm:t>
        <a:bodyPr/>
        <a:lstStyle/>
        <a:p>
          <a:r>
            <a:rPr lang="en-IN" dirty="0" smtClean="0"/>
            <a:t>?</a:t>
          </a:r>
          <a:endParaRPr lang="en-IN" dirty="0"/>
        </a:p>
      </dgm:t>
    </dgm:pt>
    <dgm:pt modelId="{3F75ED37-28CC-4511-903E-96040E34423E}" type="parTrans" cxnId="{C1EFF175-4388-496A-93E8-58A7A2540F2F}">
      <dgm:prSet/>
      <dgm:spPr/>
      <dgm:t>
        <a:bodyPr/>
        <a:lstStyle/>
        <a:p>
          <a:endParaRPr lang="en-IN"/>
        </a:p>
      </dgm:t>
    </dgm:pt>
    <dgm:pt modelId="{5FD5EE26-95C0-4CC7-AE00-C9BCD104B1A2}" type="sibTrans" cxnId="{C1EFF175-4388-496A-93E8-58A7A2540F2F}">
      <dgm:prSet/>
      <dgm:spPr/>
      <dgm:t>
        <a:bodyPr/>
        <a:lstStyle/>
        <a:p>
          <a:endParaRPr lang="en-IN"/>
        </a:p>
      </dgm:t>
    </dgm:pt>
    <dgm:pt modelId="{EBA2BCDC-498E-435F-BAD6-93B5796C77D6}" type="pres">
      <dgm:prSet presAssocID="{8362DD90-7226-4ACC-8888-2B0B0DE91C12}" presName="matrix" presStyleCnt="0">
        <dgm:presLayoutVars>
          <dgm:chMax val="1"/>
          <dgm:dir/>
          <dgm:resizeHandles val="exact"/>
        </dgm:presLayoutVars>
      </dgm:prSet>
      <dgm:spPr/>
      <dgm:t>
        <a:bodyPr/>
        <a:lstStyle/>
        <a:p>
          <a:endParaRPr lang="en-IN"/>
        </a:p>
      </dgm:t>
    </dgm:pt>
    <dgm:pt modelId="{653D2C80-B277-498D-9247-7E58DDB0F59F}" type="pres">
      <dgm:prSet presAssocID="{8362DD90-7226-4ACC-8888-2B0B0DE91C12}" presName="axisShape" presStyleLbl="bgShp" presStyleIdx="0" presStyleCnt="1"/>
      <dgm:spPr/>
    </dgm:pt>
    <dgm:pt modelId="{5E1746AF-91FC-4A16-8511-35661E9082EE}" type="pres">
      <dgm:prSet presAssocID="{8362DD90-7226-4ACC-8888-2B0B0DE91C12}" presName="rect1" presStyleLbl="node1" presStyleIdx="0" presStyleCnt="4">
        <dgm:presLayoutVars>
          <dgm:chMax val="0"/>
          <dgm:chPref val="0"/>
          <dgm:bulletEnabled val="1"/>
        </dgm:presLayoutVars>
      </dgm:prSet>
      <dgm:spPr/>
      <dgm:t>
        <a:bodyPr/>
        <a:lstStyle/>
        <a:p>
          <a:endParaRPr lang="en-IN"/>
        </a:p>
      </dgm:t>
    </dgm:pt>
    <dgm:pt modelId="{A017D5BE-9CD2-4786-9420-CCBFBE9FB958}" type="pres">
      <dgm:prSet presAssocID="{8362DD90-7226-4ACC-8888-2B0B0DE91C12}" presName="rect2" presStyleLbl="node1" presStyleIdx="1" presStyleCnt="4">
        <dgm:presLayoutVars>
          <dgm:chMax val="0"/>
          <dgm:chPref val="0"/>
          <dgm:bulletEnabled val="1"/>
        </dgm:presLayoutVars>
      </dgm:prSet>
      <dgm:spPr/>
      <dgm:t>
        <a:bodyPr/>
        <a:lstStyle/>
        <a:p>
          <a:endParaRPr lang="en-IN"/>
        </a:p>
      </dgm:t>
    </dgm:pt>
    <dgm:pt modelId="{F69EF6A8-38FC-4DDA-A6F5-D8EA16FDCC2C}" type="pres">
      <dgm:prSet presAssocID="{8362DD90-7226-4ACC-8888-2B0B0DE91C12}" presName="rect3" presStyleLbl="node1" presStyleIdx="2" presStyleCnt="4">
        <dgm:presLayoutVars>
          <dgm:chMax val="0"/>
          <dgm:chPref val="0"/>
          <dgm:bulletEnabled val="1"/>
        </dgm:presLayoutVars>
      </dgm:prSet>
      <dgm:spPr/>
      <dgm:t>
        <a:bodyPr/>
        <a:lstStyle/>
        <a:p>
          <a:endParaRPr lang="en-IN"/>
        </a:p>
      </dgm:t>
    </dgm:pt>
    <dgm:pt modelId="{369FC6CC-DCA2-4FC4-AC4D-A153A1D38232}" type="pres">
      <dgm:prSet presAssocID="{8362DD90-7226-4ACC-8888-2B0B0DE91C12}" presName="rect4" presStyleLbl="node1" presStyleIdx="3" presStyleCnt="4">
        <dgm:presLayoutVars>
          <dgm:chMax val="0"/>
          <dgm:chPref val="0"/>
          <dgm:bulletEnabled val="1"/>
        </dgm:presLayoutVars>
      </dgm:prSet>
      <dgm:spPr/>
      <dgm:t>
        <a:bodyPr/>
        <a:lstStyle/>
        <a:p>
          <a:endParaRPr lang="en-IN"/>
        </a:p>
      </dgm:t>
    </dgm:pt>
  </dgm:ptLst>
  <dgm:cxnLst>
    <dgm:cxn modelId="{16639168-BAC1-4082-8DFF-CE8183637A40}" type="presOf" srcId="{99DBFB2F-7B2B-49AC-8F92-22BEF2A6F0C9}" destId="{F69EF6A8-38FC-4DDA-A6F5-D8EA16FDCC2C}" srcOrd="0" destOrd="0" presId="urn:microsoft.com/office/officeart/2005/8/layout/matrix2"/>
    <dgm:cxn modelId="{E944085F-466A-41F1-B4F5-F042999818CF}" srcId="{8362DD90-7226-4ACC-8888-2B0B0DE91C12}" destId="{0FF3C228-4CC5-4683-B1D1-EEBF7CC13164}" srcOrd="0" destOrd="0" parTransId="{060DAFCD-FB22-4179-9D78-3EBF45EAE946}" sibTransId="{76C387CB-A3BE-4014-8CEF-F55F54063C9E}"/>
    <dgm:cxn modelId="{031A8F66-D51E-46C7-9CCF-2099A3D95991}" type="presOf" srcId="{8362DD90-7226-4ACC-8888-2B0B0DE91C12}" destId="{EBA2BCDC-498E-435F-BAD6-93B5796C77D6}" srcOrd="0" destOrd="0" presId="urn:microsoft.com/office/officeart/2005/8/layout/matrix2"/>
    <dgm:cxn modelId="{A12E8BFA-EFE3-4D76-886C-E273A52DAB51}" type="presOf" srcId="{57B92DF7-3BF4-4B56-913D-B6E83C766A0A}" destId="{A017D5BE-9CD2-4786-9420-CCBFBE9FB958}" srcOrd="0" destOrd="0" presId="urn:microsoft.com/office/officeart/2005/8/layout/matrix2"/>
    <dgm:cxn modelId="{CFC5947D-604E-4F97-B129-ADFF6C2D2D67}" srcId="{8362DD90-7226-4ACC-8888-2B0B0DE91C12}" destId="{99DBFB2F-7B2B-49AC-8F92-22BEF2A6F0C9}" srcOrd="2" destOrd="0" parTransId="{355B274E-7A9D-4972-B88E-1ACD67B878B9}" sibTransId="{1D444E64-32E0-4DF9-8A20-8F3202C05E1D}"/>
    <dgm:cxn modelId="{0EFCAF6E-9A37-48FE-B499-E88CB2C24BED}" type="presOf" srcId="{0FF3C228-4CC5-4683-B1D1-EEBF7CC13164}" destId="{5E1746AF-91FC-4A16-8511-35661E9082EE}" srcOrd="0" destOrd="0" presId="urn:microsoft.com/office/officeart/2005/8/layout/matrix2"/>
    <dgm:cxn modelId="{E27BB89D-1AF0-445F-B07F-C113BA0964A7}" type="presOf" srcId="{21551806-F9AB-4F26-AAE8-E84F8027F4AB}" destId="{369FC6CC-DCA2-4FC4-AC4D-A153A1D38232}" srcOrd="0" destOrd="0" presId="urn:microsoft.com/office/officeart/2005/8/layout/matrix2"/>
    <dgm:cxn modelId="{C1EFF175-4388-496A-93E8-58A7A2540F2F}" srcId="{8362DD90-7226-4ACC-8888-2B0B0DE91C12}" destId="{21551806-F9AB-4F26-AAE8-E84F8027F4AB}" srcOrd="3" destOrd="0" parTransId="{3F75ED37-28CC-4511-903E-96040E34423E}" sibTransId="{5FD5EE26-95C0-4CC7-AE00-C9BCD104B1A2}"/>
    <dgm:cxn modelId="{952CFB9D-6CBB-4A6A-BC7E-36EABC702BC2}" srcId="{8362DD90-7226-4ACC-8888-2B0B0DE91C12}" destId="{57B92DF7-3BF4-4B56-913D-B6E83C766A0A}" srcOrd="1" destOrd="0" parTransId="{8C360BC1-C836-4D53-89A9-D29BE9C35E8F}" sibTransId="{3627FC88-8548-48F8-86D4-0D41D45A4EFA}"/>
    <dgm:cxn modelId="{7569E1BC-427B-406F-B6AC-4C9FD58ECD95}" type="presParOf" srcId="{EBA2BCDC-498E-435F-BAD6-93B5796C77D6}" destId="{653D2C80-B277-498D-9247-7E58DDB0F59F}" srcOrd="0" destOrd="0" presId="urn:microsoft.com/office/officeart/2005/8/layout/matrix2"/>
    <dgm:cxn modelId="{AC88DD01-ABDB-4DF6-B581-EB84523DFFAA}" type="presParOf" srcId="{EBA2BCDC-498E-435F-BAD6-93B5796C77D6}" destId="{5E1746AF-91FC-4A16-8511-35661E9082EE}" srcOrd="1" destOrd="0" presId="urn:microsoft.com/office/officeart/2005/8/layout/matrix2"/>
    <dgm:cxn modelId="{06945783-A943-4545-91BC-4BC79C746435}" type="presParOf" srcId="{EBA2BCDC-498E-435F-BAD6-93B5796C77D6}" destId="{A017D5BE-9CD2-4786-9420-CCBFBE9FB958}" srcOrd="2" destOrd="0" presId="urn:microsoft.com/office/officeart/2005/8/layout/matrix2"/>
    <dgm:cxn modelId="{D123976D-0138-4D3D-976B-1D90DFD653C7}" type="presParOf" srcId="{EBA2BCDC-498E-435F-BAD6-93B5796C77D6}" destId="{F69EF6A8-38FC-4DDA-A6F5-D8EA16FDCC2C}" srcOrd="3" destOrd="0" presId="urn:microsoft.com/office/officeart/2005/8/layout/matrix2"/>
    <dgm:cxn modelId="{975ABAC9-975D-44E8-A52A-40A86C596FB4}" type="presParOf" srcId="{EBA2BCDC-498E-435F-BAD6-93B5796C77D6}" destId="{369FC6CC-DCA2-4FC4-AC4D-A153A1D3823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D3ED3-24C0-4905-89D8-2496DBE813C9}" type="datetimeFigureOut">
              <a:rPr lang="en-US" smtClean="0"/>
              <a:t>6/19/2016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A6FD1-B18E-463F-9E17-1FFAF9E7062D}" type="slidenum">
              <a:rPr lang="en-US" smtClean="0"/>
              <a:t>‹#›</a:t>
            </a:fld>
            <a:endParaRPr lang="en-US"/>
          </a:p>
        </p:txBody>
      </p:sp>
    </p:spTree>
    <p:extLst>
      <p:ext uri="{BB962C8B-B14F-4D97-AF65-F5344CB8AC3E}">
        <p14:creationId xmlns:p14="http://schemas.microsoft.com/office/powerpoint/2010/main" val="231128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BA6FD1-B18E-463F-9E17-1FFAF9E7062D}" type="slidenum">
              <a:rPr lang="en-US" smtClean="0"/>
              <a:t>3</a:t>
            </a:fld>
            <a:endParaRPr lang="en-US"/>
          </a:p>
        </p:txBody>
      </p:sp>
    </p:spTree>
    <p:extLst>
      <p:ext uri="{BB962C8B-B14F-4D97-AF65-F5344CB8AC3E}">
        <p14:creationId xmlns:p14="http://schemas.microsoft.com/office/powerpoint/2010/main" val="188022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28A6194-359D-42CC-B0CB-4B7542F1BCC9}"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A6194-359D-42CC-B0CB-4B7542F1BCC9}"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A6194-359D-42CC-B0CB-4B7542F1BCC9}"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A6194-359D-42CC-B0CB-4B7542F1BCC9}"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28A6194-359D-42CC-B0CB-4B7542F1BCC9}" type="datetimeFigureOut">
              <a:rPr lang="en-US" smtClean="0"/>
              <a:t>6/19/2016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4B71849-DA2E-4418-97DC-5C871A16284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A6194-359D-42CC-B0CB-4B7542F1BCC9}"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A6194-359D-42CC-B0CB-4B7542F1BCC9}" type="datetimeFigureOut">
              <a:rPr lang="en-US" smtClean="0"/>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A6194-359D-42CC-B0CB-4B7542F1BCC9}" type="datetimeFigureOut">
              <a:rPr lang="en-US" smtClean="0"/>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A6194-359D-42CC-B0CB-4B7542F1BCC9}" type="datetimeFigureOut">
              <a:rPr lang="en-US" smtClean="0"/>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A6194-359D-42CC-B0CB-4B7542F1BCC9}"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1849-DA2E-4418-97DC-5C871A16284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28A6194-359D-42CC-B0CB-4B7542F1BCC9}"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1849-DA2E-4418-97DC-5C871A16284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28A6194-359D-42CC-B0CB-4B7542F1BCC9}" type="datetimeFigureOut">
              <a:rPr lang="en-US" smtClean="0"/>
              <a:t>6/19/2016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4B71849-DA2E-4418-97DC-5C871A16284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09800"/>
            <a:ext cx="3890809" cy="2585323"/>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rPr>
              <a:t>Presented by</a:t>
            </a:r>
          </a:p>
          <a:p>
            <a:pPr algn="ctr"/>
            <a:endParaRPr lang="en-US" sz="5400" b="1" dirty="0">
              <a:ln w="19050">
                <a:solidFill>
                  <a:schemeClr val="tx2">
                    <a:tint val="1000"/>
                  </a:schemeClr>
                </a:solidFill>
                <a:prstDash val="solid"/>
              </a:ln>
              <a:effectLst>
                <a:outerShdw blurRad="50000" dist="50800" dir="7500000" algn="tl">
                  <a:srgbClr val="000000">
                    <a:shade val="5000"/>
                    <a:alpha val="35000"/>
                  </a:srgbClr>
                </a:outerShdw>
              </a:effectLst>
            </a:endParaRPr>
          </a:p>
          <a:p>
            <a:pPr algn="ctr"/>
            <a:r>
              <a:rPr lang="en-US" sz="5400" dirty="0"/>
              <a:t>IP-INITIAL</a:t>
            </a:r>
            <a:r>
              <a:rPr lang="en-US" sz="5400" dirty="0" smtClean="0"/>
              <a:t>®</a:t>
            </a:r>
            <a:endParaRPr lang="en-US" sz="54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6146" name="Picture 2" descr="C:\Users\admin\Downloads\logo_IPinit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95945"/>
            <a:ext cx="2363932" cy="25089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9111" y="5356876"/>
            <a:ext cx="8417796" cy="923330"/>
          </a:xfrm>
          <a:prstGeom prst="rect">
            <a:avLst/>
          </a:prstGeom>
        </p:spPr>
        <p:txBody>
          <a:bodyPr wrap="square">
            <a:spAutoFit/>
          </a:bodyPr>
          <a:lstStyle/>
          <a:p>
            <a:r>
              <a:rPr lang="en-US" b="1" dirty="0"/>
              <a:t>IP-INITIAL® is trademark/brand of </a:t>
            </a:r>
            <a:r>
              <a:rPr lang="en-US" b="1" dirty="0" err="1"/>
              <a:t>Siddhast</a:t>
            </a:r>
            <a:r>
              <a:rPr lang="en-US" b="1" dirty="0"/>
              <a:t> Intellectual Property Innovation , via which we provide training to IP- professionals , educational institutes in patent searching</a:t>
            </a:r>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2" name="TextBox 1"/>
          <p:cNvSpPr txBox="1"/>
          <p:nvPr/>
        </p:nvSpPr>
        <p:spPr>
          <a:xfrm>
            <a:off x="2971800" y="597932"/>
            <a:ext cx="20574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2088261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3400"/>
                                        <p:tgtEl>
                                          <p:spTgt spid="4">
                                            <p:txEl>
                                              <p:pRg st="2" end="2"/>
                                            </p:txEl>
                                          </p:spTgt>
                                        </p:tgtEl>
                                      </p:cBhvr>
                                    </p:animEffect>
                                    <p:anim calcmode="lin" valueType="num">
                                      <p:cBhvr>
                                        <p:cTn id="15" dur="3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34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circle(in)">
                                      <p:cBhvr>
                                        <p:cTn id="19" dur="3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6400"/>
                                        <p:tgtEl>
                                          <p:spTgt spid="5"/>
                                        </p:tgtEl>
                                      </p:cBhvr>
                                    </p:animEffect>
                                    <p:anim calcmode="lin" valueType="num">
                                      <p:cBhvr>
                                        <p:cTn id="25" dur="6400" fill="hold"/>
                                        <p:tgtEl>
                                          <p:spTgt spid="5"/>
                                        </p:tgtEl>
                                        <p:attrNameLst>
                                          <p:attrName>ppt_x</p:attrName>
                                        </p:attrNameLst>
                                      </p:cBhvr>
                                      <p:tavLst>
                                        <p:tav tm="0">
                                          <p:val>
                                            <p:strVal val="#ppt_x"/>
                                          </p:val>
                                        </p:tav>
                                        <p:tav tm="100000">
                                          <p:val>
                                            <p:strVal val="#ppt_x"/>
                                          </p:val>
                                        </p:tav>
                                      </p:tavLst>
                                    </p:anim>
                                    <p:anim calcmode="lin" valueType="num">
                                      <p:cBhvr>
                                        <p:cTn id="26" dur="64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Is it really simple as it seems?</a:t>
            </a:r>
            <a:endParaRPr lang="en-IN" dirty="0"/>
          </a:p>
        </p:txBody>
      </p:sp>
      <p:sp>
        <p:nvSpPr>
          <p:cNvPr id="3" name="Content Placeholder 2"/>
          <p:cNvSpPr>
            <a:spLocks noGrp="1"/>
          </p:cNvSpPr>
          <p:nvPr>
            <p:ph idx="1"/>
          </p:nvPr>
        </p:nvSpPr>
        <p:spPr/>
        <p:txBody>
          <a:bodyPr/>
          <a:lstStyle/>
          <a:p>
            <a:pPr marL="0" indent="0">
              <a:buNone/>
            </a:pPr>
            <a:r>
              <a:rPr lang="en-IN" dirty="0" smtClean="0"/>
              <a:t>If someone asks, ‘ what you had for breakfast today?’ </a:t>
            </a:r>
          </a:p>
          <a:p>
            <a:pPr marL="0" indent="0">
              <a:buNone/>
            </a:pPr>
            <a:r>
              <a:rPr lang="en-IN" dirty="0" smtClean="0"/>
              <a:t>You might say “bread, butter and cheese.”</a:t>
            </a:r>
          </a:p>
          <a:p>
            <a:pPr marL="0" indent="0">
              <a:buNone/>
            </a:pPr>
            <a:endParaRPr lang="en-IN" dirty="0"/>
          </a:p>
          <a:p>
            <a:pPr marL="0" indent="0">
              <a:buNone/>
            </a:pPr>
            <a:r>
              <a:rPr lang="en-IN" dirty="0" smtClean="0"/>
              <a:t>But if they ask, ‘What sort of things you generally have for your breakfast?’</a:t>
            </a:r>
          </a:p>
          <a:p>
            <a:pPr marL="0" indent="0">
              <a:buNone/>
            </a:pPr>
            <a:r>
              <a:rPr lang="en-IN" dirty="0" smtClean="0"/>
              <a:t>Your answer will be somewhat different now.</a:t>
            </a:r>
          </a:p>
          <a:p>
            <a:pPr marL="0" indent="0">
              <a:buNone/>
            </a:pPr>
            <a:r>
              <a:rPr lang="en-IN" dirty="0" smtClean="0"/>
              <a:t>You might say “cheese, eggs, fruit, toast, butter and juice.”</a:t>
            </a:r>
            <a:endParaRPr lang="en-IN" dirty="0"/>
          </a:p>
        </p:txBody>
      </p:sp>
      <p:sp>
        <p:nvSpPr>
          <p:cNvPr id="4" name="Rectangle 3"/>
          <p:cNvSpPr/>
          <p:nvPr/>
        </p:nvSpPr>
        <p:spPr>
          <a:xfrm>
            <a:off x="7620000" y="2746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6896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8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00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544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8163"/>
                            </p:stCondLst>
                            <p:childTnLst>
                              <p:par>
                                <p:cTn id="14" presetID="1" presetClass="entr" presetSubtype="0" fill="hold" nodeType="afterEffect">
                                  <p:stCondLst>
                                    <p:cond delay="0"/>
                                  </p:stCondLst>
                                  <p:iterate type="lt">
                                    <p:tmAbs val="8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3204"/>
                            </p:stCondLst>
                            <p:childTnLst>
                              <p:par>
                                <p:cTn id="17" presetID="1" presetClass="entr" presetSubtype="0" fill="hold" nodeType="afterEffect">
                                  <p:stCondLst>
                                    <p:cond delay="0"/>
                                  </p:stCondLst>
                                  <p:iterate type="lt">
                                    <p:tmAbs val="8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6085"/>
                            </p:stCondLst>
                            <p:childTnLst>
                              <p:par>
                                <p:cTn id="20" presetID="1" presetClass="entr" presetSubtype="0" fill="hold" nodeType="afterEffect">
                                  <p:stCondLst>
                                    <p:cond delay="0"/>
                                  </p:stCondLst>
                                  <p:iterate type="lt">
                                    <p:tmAbs val="8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20166"/>
                            </p:stCondLst>
                            <p:childTnLst>
                              <p:par>
                                <p:cTn id="23" presetID="1" presetClass="entr" presetSubtype="0" fill="hold" grpId="0" nodeType="afterEffect">
                                  <p:stCondLst>
                                    <p:cond delay="0"/>
                                  </p:stCondLst>
                                  <p:childTnLst>
                                    <p:set>
                                      <p:cBhvr>
                                        <p:cTn id="24"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581400"/>
            <a:ext cx="8229600" cy="2514600"/>
          </a:xfrm>
        </p:spPr>
        <p:txBody>
          <a:bodyPr>
            <a:normAutofit/>
          </a:bodyPr>
          <a:lstStyle/>
          <a:p>
            <a:pPr marL="0" indent="0">
              <a:buNone/>
            </a:pPr>
            <a:r>
              <a:rPr lang="en-IN" sz="2800" dirty="0" smtClean="0"/>
              <a:t>The first answer is logically sound – you did indeed have bread AND butter AND cheese. But the second answer is ambiguous – unless you are a very hungry person, you probably don’t have all of those items for breakfast at the same time.</a:t>
            </a:r>
            <a:endParaRPr lang="en-IN"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381000"/>
            <a:ext cx="4495800" cy="2997200"/>
          </a:xfrm>
          <a:prstGeom prst="rect">
            <a:avLst/>
          </a:prstGeom>
        </p:spPr>
      </p:pic>
      <p:sp>
        <p:nvSpPr>
          <p:cNvPr id="4" name="Rectangle 3"/>
          <p:cNvSpPr/>
          <p:nvPr/>
        </p:nvSpPr>
        <p:spPr>
          <a:xfrm>
            <a:off x="7620000" y="1963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5250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iterate type="lt">
                                    <p:tmAbs val="80"/>
                                  </p:iterate>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8077200" cy="2971800"/>
          </a:xfrm>
        </p:spPr>
        <p:txBody>
          <a:bodyPr>
            <a:normAutofit/>
          </a:bodyPr>
          <a:lstStyle/>
          <a:p>
            <a:pPr marL="0" indent="0">
              <a:buNone/>
            </a:pPr>
            <a:r>
              <a:rPr lang="en-IN" sz="2800" dirty="0" smtClean="0"/>
              <a:t>Both the answers would be correctly interpreted by a human listener because the words would automatically be placed into context.</a:t>
            </a:r>
          </a:p>
          <a:p>
            <a:pPr marL="0" indent="0">
              <a:buNone/>
            </a:pPr>
            <a:r>
              <a:rPr lang="en-IN" sz="2800" dirty="0" smtClean="0"/>
              <a:t>A computer, however, interprets things literally and so would conclude that you have all those items for breakfast at the same time.</a:t>
            </a:r>
            <a:endParaRPr lang="en-I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5105"/>
            <a:ext cx="1847850" cy="3051495"/>
          </a:xfrm>
          <a:prstGeom prst="rect">
            <a:avLst/>
          </a:prstGeom>
        </p:spPr>
      </p:pic>
      <p:sp>
        <p:nvSpPr>
          <p:cNvPr id="2" name="Rectangle 1"/>
          <p:cNvSpPr/>
          <p:nvPr/>
        </p:nvSpPr>
        <p:spPr>
          <a:xfrm>
            <a:off x="7382791" y="2535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108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iterate type="lt">
                                    <p:tmAbs val="8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8721"/>
                            </p:stCondLst>
                            <p:childTnLst>
                              <p:par>
                                <p:cTn id="13" presetID="1" presetClass="entr" presetSubtype="0" fill="hold" nodeType="afterEffect">
                                  <p:stCondLst>
                                    <p:cond delay="0"/>
                                  </p:stCondLst>
                                  <p:iterate type="lt">
                                    <p:tmAbs val="80"/>
                                  </p:iterate>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038600"/>
            <a:ext cx="8001000" cy="2590800"/>
          </a:xfrm>
        </p:spPr>
        <p:txBody>
          <a:bodyPr>
            <a:normAutofit/>
          </a:bodyPr>
          <a:lstStyle/>
          <a:p>
            <a:pPr marL="0" indent="0">
              <a:buNone/>
            </a:pPr>
            <a:r>
              <a:rPr lang="en-IN" sz="2800" dirty="0" smtClean="0"/>
              <a:t>Some internet search engines do actually acknowledge possible ambiguities by searching for all possibilities, i.e. they search for each word individually – cheese OR eggs OR fruits OR bread etc. – and also for any combination of these words.</a:t>
            </a:r>
            <a:endParaRPr lang="en-IN"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6557"/>
            <a:ext cx="6553200" cy="3652043"/>
          </a:xfrm>
          <a:prstGeom prst="rect">
            <a:avLst/>
          </a:prstGeom>
        </p:spPr>
      </p:pic>
      <p:sp>
        <p:nvSpPr>
          <p:cNvPr id="4" name="Rectangle 3"/>
          <p:cNvSpPr/>
          <p:nvPr/>
        </p:nvSpPr>
        <p:spPr>
          <a:xfrm>
            <a:off x="7620000" y="201891"/>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252345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iterate type="lt">
                                    <p:tmAbs val="8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924800" cy="3810000"/>
          </a:xfrm>
        </p:spPr>
        <p:txBody>
          <a:bodyPr>
            <a:normAutofit/>
          </a:bodyPr>
          <a:lstStyle/>
          <a:p>
            <a:pPr marL="0" indent="0">
              <a:buNone/>
            </a:pPr>
            <a:endParaRPr lang="en-IN" sz="2800" dirty="0" smtClean="0"/>
          </a:p>
          <a:p>
            <a:pPr marL="0" indent="0">
              <a:buNone/>
            </a:pPr>
            <a:r>
              <a:rPr lang="en-IN" sz="2800" dirty="0" smtClean="0"/>
              <a:t>Thus, it becomes important to think carefully about exactly what it is you want to search for – and to express it accurately and unambiguously using the correct Boolean operators. The computer will then do exactly as it has asked to, nothing less and nothing more.</a:t>
            </a:r>
            <a:endParaRPr lang="en-IN" sz="2800" dirty="0"/>
          </a:p>
        </p:txBody>
      </p:sp>
      <p:sp>
        <p:nvSpPr>
          <p:cNvPr id="2" name="Rectangle 1"/>
          <p:cNvSpPr/>
          <p:nvPr/>
        </p:nvSpPr>
        <p:spPr>
          <a:xfrm>
            <a:off x="7620000" y="1963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383" y="3276600"/>
            <a:ext cx="3050434" cy="3124200"/>
          </a:xfrm>
          <a:prstGeom prst="rect">
            <a:avLst/>
          </a:prstGeom>
        </p:spPr>
      </p:pic>
      <p:sp>
        <p:nvSpPr>
          <p:cNvPr id="5" name="TextBox 4"/>
          <p:cNvSpPr txBox="1"/>
          <p:nvPr/>
        </p:nvSpPr>
        <p:spPr>
          <a:xfrm>
            <a:off x="7010400" y="5257800"/>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1507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nodeType="withEffect">
                                  <p:stCondLst>
                                    <p:cond delay="0"/>
                                  </p:stCondLst>
                                  <p:iterate type="lt">
                                    <p:tmAbs val="8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IN" sz="4400" dirty="0" smtClean="0"/>
              <a:t>Basic operators</a:t>
            </a:r>
            <a:endParaRPr lang="en-IN"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1403158"/>
              </p:ext>
            </p:extLst>
          </p:nvPr>
        </p:nvGraphicFramePr>
        <p:xfrm>
          <a:off x="464024" y="2057400"/>
          <a:ext cx="8229600" cy="3749040"/>
        </p:xfrm>
        <a:graphic>
          <a:graphicData uri="http://schemas.openxmlformats.org/drawingml/2006/table">
            <a:tbl>
              <a:tblPr firstRow="1" bandRow="1">
                <a:tableStyleId>{0660B408-B3CF-4A94-85FC-2B1E0A45F4A2}</a:tableStyleId>
              </a:tblPr>
              <a:tblGrid>
                <a:gridCol w="4114800"/>
                <a:gridCol w="4114800"/>
              </a:tblGrid>
              <a:tr h="370840">
                <a:tc>
                  <a:txBody>
                    <a:bodyPr/>
                    <a:lstStyle/>
                    <a:p>
                      <a:pPr algn="ctr"/>
                      <a:r>
                        <a:rPr lang="en-IN" sz="2400" dirty="0" smtClean="0"/>
                        <a:t>Result</a:t>
                      </a:r>
                      <a:r>
                        <a:rPr lang="en-IN" sz="2400" baseline="0" dirty="0" smtClean="0"/>
                        <a:t> </a:t>
                      </a:r>
                      <a:endParaRPr lang="en-IN" sz="2400" dirty="0"/>
                    </a:p>
                  </a:txBody>
                  <a:tcPr/>
                </a:tc>
                <a:tc>
                  <a:txBody>
                    <a:bodyPr/>
                    <a:lstStyle/>
                    <a:p>
                      <a:pPr algn="ctr"/>
                      <a:r>
                        <a:rPr lang="en-IN" sz="2400" dirty="0" smtClean="0"/>
                        <a:t>Search</a:t>
                      </a:r>
                      <a:r>
                        <a:rPr lang="en-IN" sz="2400" baseline="0" dirty="0" smtClean="0"/>
                        <a:t> terms</a:t>
                      </a:r>
                      <a:endParaRPr lang="en-IN" sz="2400" dirty="0"/>
                    </a:p>
                  </a:txBody>
                  <a:tcPr/>
                </a:tc>
              </a:tr>
              <a:tr h="370840">
                <a:tc>
                  <a:txBody>
                    <a:bodyPr/>
                    <a:lstStyle/>
                    <a:p>
                      <a:pPr algn="ctr"/>
                      <a:r>
                        <a:rPr lang="en-IN" sz="2400" dirty="0" smtClean="0"/>
                        <a:t>Documents</a:t>
                      </a:r>
                      <a:r>
                        <a:rPr lang="en-IN" sz="2400" baseline="0" dirty="0" smtClean="0"/>
                        <a:t> containing the word tennis but not ball</a:t>
                      </a:r>
                      <a:endParaRPr lang="en-IN" sz="2400" dirty="0"/>
                    </a:p>
                  </a:txBody>
                  <a:tcPr/>
                </a:tc>
                <a:tc>
                  <a:txBody>
                    <a:bodyPr/>
                    <a:lstStyle/>
                    <a:p>
                      <a:pPr algn="ctr"/>
                      <a:r>
                        <a:rPr lang="en-IN" sz="2400" dirty="0" smtClean="0"/>
                        <a:t>Tennis</a:t>
                      </a:r>
                      <a:r>
                        <a:rPr lang="en-IN" sz="2400" baseline="0" dirty="0" smtClean="0"/>
                        <a:t> NOT ball</a:t>
                      </a:r>
                      <a:endParaRPr lang="en-IN" sz="2400" dirty="0"/>
                    </a:p>
                  </a:txBody>
                  <a:tcPr/>
                </a:tc>
              </a:tr>
              <a:tr h="370840">
                <a:tc>
                  <a:txBody>
                    <a:bodyPr/>
                    <a:lstStyle/>
                    <a:p>
                      <a:pPr algn="ctr"/>
                      <a:r>
                        <a:rPr lang="en-IN" sz="2400" dirty="0" smtClean="0"/>
                        <a:t>Documents</a:t>
                      </a:r>
                      <a:r>
                        <a:rPr lang="en-IN" sz="2400" baseline="0" dirty="0" smtClean="0"/>
                        <a:t> containing either the word tennis or ball but not both</a:t>
                      </a:r>
                      <a:endParaRPr lang="en-IN" sz="2400" dirty="0"/>
                    </a:p>
                  </a:txBody>
                  <a:tcPr/>
                </a:tc>
                <a:tc>
                  <a:txBody>
                    <a:bodyPr/>
                    <a:lstStyle/>
                    <a:p>
                      <a:pPr algn="ctr"/>
                      <a:r>
                        <a:rPr lang="en-IN" sz="2400" dirty="0" smtClean="0"/>
                        <a:t>Tennis XOR</a:t>
                      </a:r>
                      <a:r>
                        <a:rPr lang="en-IN" sz="2400" baseline="0" dirty="0" smtClean="0"/>
                        <a:t> ball</a:t>
                      </a:r>
                      <a:endParaRPr lang="en-IN" sz="2400" dirty="0"/>
                    </a:p>
                  </a:txBody>
                  <a:tcPr/>
                </a:tc>
              </a:tr>
              <a:tr h="370840">
                <a:tc>
                  <a:txBody>
                    <a:bodyPr/>
                    <a:lstStyle/>
                    <a:p>
                      <a:pPr algn="ctr"/>
                      <a:r>
                        <a:rPr lang="en-IN" sz="2400" dirty="0" smtClean="0"/>
                        <a:t>Documents containing the word tennis and ball</a:t>
                      </a:r>
                      <a:endParaRPr lang="en-IN" sz="2400" dirty="0"/>
                    </a:p>
                  </a:txBody>
                  <a:tcPr/>
                </a:tc>
                <a:tc>
                  <a:txBody>
                    <a:bodyPr/>
                    <a:lstStyle/>
                    <a:p>
                      <a:pPr algn="ctr"/>
                      <a:r>
                        <a:rPr lang="en-IN" sz="2400" dirty="0" smtClean="0"/>
                        <a:t>Tennis AND</a:t>
                      </a:r>
                      <a:r>
                        <a:rPr lang="en-IN" sz="2400" baseline="0" dirty="0" smtClean="0"/>
                        <a:t> ball</a:t>
                      </a:r>
                      <a:endParaRPr lang="en-IN" sz="2400" dirty="0"/>
                    </a:p>
                  </a:txBody>
                  <a:tcPr/>
                </a:tc>
              </a:tr>
              <a:tr h="370840">
                <a:tc>
                  <a:txBody>
                    <a:bodyPr/>
                    <a:lstStyle/>
                    <a:p>
                      <a:pPr algn="ctr"/>
                      <a:r>
                        <a:rPr lang="en-IN" sz="2400" dirty="0" smtClean="0"/>
                        <a:t>Documents containing either the word tennis or</a:t>
                      </a:r>
                      <a:r>
                        <a:rPr lang="en-IN" sz="2400" baseline="0" dirty="0" smtClean="0"/>
                        <a:t> ball or both</a:t>
                      </a:r>
                      <a:endParaRPr lang="en-IN" sz="2400" dirty="0"/>
                    </a:p>
                  </a:txBody>
                  <a:tcPr/>
                </a:tc>
                <a:tc>
                  <a:txBody>
                    <a:bodyPr/>
                    <a:lstStyle/>
                    <a:p>
                      <a:pPr algn="ctr"/>
                      <a:r>
                        <a:rPr lang="en-IN" sz="2400" dirty="0" smtClean="0"/>
                        <a:t>Tennis</a:t>
                      </a:r>
                      <a:r>
                        <a:rPr lang="en-IN" sz="2400" baseline="0" dirty="0" smtClean="0"/>
                        <a:t> or ball</a:t>
                      </a:r>
                      <a:endParaRPr lang="en-IN" sz="2400" dirty="0"/>
                    </a:p>
                  </a:txBody>
                  <a:tcPr/>
                </a:tc>
              </a:tr>
            </a:tbl>
          </a:graphicData>
        </a:graphic>
      </p:graphicFrame>
      <p:sp>
        <p:nvSpPr>
          <p:cNvPr id="5" name="TextBox 4"/>
          <p:cNvSpPr txBox="1"/>
          <p:nvPr/>
        </p:nvSpPr>
        <p:spPr>
          <a:xfrm>
            <a:off x="647700" y="1417638"/>
            <a:ext cx="7848600" cy="461665"/>
          </a:xfrm>
          <a:prstGeom prst="rect">
            <a:avLst/>
          </a:prstGeom>
          <a:noFill/>
        </p:spPr>
        <p:txBody>
          <a:bodyPr wrap="square" rtlCol="0">
            <a:spAutoFit/>
          </a:bodyPr>
          <a:lstStyle/>
          <a:p>
            <a:pPr algn="ctr"/>
            <a:r>
              <a:rPr lang="en-IN" sz="2400" dirty="0" smtClean="0"/>
              <a:t>Refer the following table:</a:t>
            </a:r>
            <a:endParaRPr lang="en-IN" sz="2400" dirty="0"/>
          </a:p>
        </p:txBody>
      </p:sp>
      <p:sp>
        <p:nvSpPr>
          <p:cNvPr id="3" name="Rectangle 2"/>
          <p:cNvSpPr/>
          <p:nvPr/>
        </p:nvSpPr>
        <p:spPr>
          <a:xfrm>
            <a:off x="7452167" y="25362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
        <p:nvSpPr>
          <p:cNvPr id="7" name="TextBox 6"/>
          <p:cNvSpPr txBox="1"/>
          <p:nvPr/>
        </p:nvSpPr>
        <p:spPr>
          <a:xfrm>
            <a:off x="2209800" y="5911966"/>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47497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29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Autofit/>
          </a:bodyPr>
          <a:lstStyle/>
          <a:p>
            <a:pPr marL="0" indent="0">
              <a:buNone/>
            </a:pPr>
            <a:r>
              <a:rPr lang="en-IN" sz="2800" dirty="0" smtClean="0"/>
              <a:t>Boolean operators are often represented by AND (or simply +), OR, and NOT (or simply -) and XOR (meaning either of the words but not both). From the table,</a:t>
            </a:r>
          </a:p>
          <a:p>
            <a:pPr marL="0" indent="0">
              <a:buNone/>
            </a:pPr>
            <a:endParaRPr lang="en-IN" sz="2800" dirty="0"/>
          </a:p>
          <a:p>
            <a:r>
              <a:rPr lang="en-IN" sz="2800" i="1" dirty="0"/>
              <a:t>t</a:t>
            </a:r>
            <a:r>
              <a:rPr lang="en-IN" sz="2800" i="1" dirty="0" smtClean="0"/>
              <a:t>ennis AND ball </a:t>
            </a:r>
            <a:r>
              <a:rPr lang="en-IN" sz="2800" dirty="0" smtClean="0"/>
              <a:t>: retrieves documents containing the words tennis and ball</a:t>
            </a:r>
          </a:p>
          <a:p>
            <a:r>
              <a:rPr lang="en-IN" sz="2800" i="1" dirty="0"/>
              <a:t>t</a:t>
            </a:r>
            <a:r>
              <a:rPr lang="en-IN" sz="2800" i="1" dirty="0" smtClean="0"/>
              <a:t>ennis NOT ball : </a:t>
            </a:r>
            <a:r>
              <a:rPr lang="en-IN" sz="2800" dirty="0" smtClean="0"/>
              <a:t>retrieves documents containing the words tennis but not ball</a:t>
            </a:r>
          </a:p>
          <a:p>
            <a:r>
              <a:rPr lang="en-IN" sz="2800" i="1" dirty="0"/>
              <a:t>t</a:t>
            </a:r>
            <a:r>
              <a:rPr lang="en-IN" sz="2800" i="1" dirty="0" smtClean="0"/>
              <a:t>ennis Or ball : </a:t>
            </a:r>
            <a:r>
              <a:rPr lang="en-IN" sz="2800" dirty="0" smtClean="0"/>
              <a:t>retrieves documents containing either the word tennis or ball or both</a:t>
            </a:r>
          </a:p>
          <a:p>
            <a:r>
              <a:rPr lang="en-IN" sz="2800" i="1" dirty="0"/>
              <a:t>t</a:t>
            </a:r>
            <a:r>
              <a:rPr lang="en-IN" sz="2800" i="1" dirty="0" smtClean="0"/>
              <a:t>ennis XOR ball : </a:t>
            </a:r>
            <a:r>
              <a:rPr lang="en-IN" sz="2800" dirty="0" smtClean="0"/>
              <a:t>retrieves documents containing either the word tennis or ball but not both</a:t>
            </a:r>
            <a:endParaRPr lang="en-IN" sz="2800" i="1" dirty="0"/>
          </a:p>
        </p:txBody>
      </p:sp>
      <p:sp>
        <p:nvSpPr>
          <p:cNvPr id="2" name="Rectangle 1"/>
          <p:cNvSpPr/>
          <p:nvPr/>
        </p:nvSpPr>
        <p:spPr>
          <a:xfrm>
            <a:off x="7458991" y="1963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4" name="TextBox 3"/>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21731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8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504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20243"/>
                            </p:stCondLst>
                            <p:childTnLst>
                              <p:par>
                                <p:cTn id="14" presetID="1" presetClass="entr" presetSubtype="0" fill="hold" nodeType="afterEffect">
                                  <p:stCondLst>
                                    <p:cond delay="0"/>
                                  </p:stCondLst>
                                  <p:iterate type="lt">
                                    <p:tmAbs val="80"/>
                                  </p:iterate>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5924"/>
                            </p:stCondLst>
                            <p:childTnLst>
                              <p:par>
                                <p:cTn id="17" presetID="1" presetClass="entr" presetSubtype="0" fill="hold" nodeType="afterEffect">
                                  <p:stCondLst>
                                    <p:cond delay="0"/>
                                  </p:stCondLst>
                                  <p:iterate type="lt">
                                    <p:tmAbs val="80"/>
                                  </p:iterate>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IN" sz="4400" dirty="0" smtClean="0"/>
              <a:t>The default</a:t>
            </a:r>
            <a:endParaRPr lang="en-IN" sz="4400" dirty="0"/>
          </a:p>
        </p:txBody>
      </p:sp>
      <p:sp>
        <p:nvSpPr>
          <p:cNvPr id="3" name="Content Placeholder 2"/>
          <p:cNvSpPr>
            <a:spLocks noGrp="1"/>
          </p:cNvSpPr>
          <p:nvPr>
            <p:ph idx="1"/>
          </p:nvPr>
        </p:nvSpPr>
        <p:spPr>
          <a:xfrm>
            <a:off x="494731" y="990601"/>
            <a:ext cx="8229600" cy="3886200"/>
          </a:xfrm>
        </p:spPr>
        <p:txBody>
          <a:bodyPr>
            <a:normAutofit/>
          </a:bodyPr>
          <a:lstStyle/>
          <a:p>
            <a:pPr marL="0" indent="0">
              <a:buNone/>
            </a:pPr>
            <a:r>
              <a:rPr lang="en-IN" dirty="0" smtClean="0"/>
              <a:t>In many patent database systems, such as PATENTSCOPE, if you use a group of words and don’t put in an operator – either by design or error – then the system will assume you mean to use AND.</a:t>
            </a:r>
          </a:p>
          <a:p>
            <a:pPr marL="0" indent="0">
              <a:buNone/>
            </a:pPr>
            <a:r>
              <a:rPr lang="en-IN" dirty="0" smtClean="0"/>
              <a:t>So, inputting </a:t>
            </a:r>
            <a:r>
              <a:rPr lang="en-IN" i="1" dirty="0" smtClean="0"/>
              <a:t>bread butter cheese </a:t>
            </a:r>
            <a:r>
              <a:rPr lang="en-IN" dirty="0" smtClean="0"/>
              <a:t>will cause the system to search bread AND butter AND cheese. Only documents with all three words will be found.</a:t>
            </a:r>
          </a:p>
          <a:p>
            <a:pPr marL="0" indent="0">
              <a:buNone/>
            </a:pPr>
            <a:r>
              <a:rPr lang="en-IN" dirty="0" smtClean="0"/>
              <a:t>Boolean operators can also be used to combine searches in different fields. This will be explained later.  </a:t>
            </a:r>
            <a:endParaRPr lang="en-IN" dirty="0"/>
          </a:p>
        </p:txBody>
      </p:sp>
      <p:sp>
        <p:nvSpPr>
          <p:cNvPr id="4" name="Rectangle 3"/>
          <p:cNvSpPr/>
          <p:nvPr/>
        </p:nvSpPr>
        <p:spPr>
          <a:xfrm>
            <a:off x="7489698" y="274637"/>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8050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iterate type="lt">
                                    <p:tmAbs val="8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12581"/>
                            </p:stCondLst>
                            <p:childTnLst>
                              <p:par>
                                <p:cTn id="13" presetID="1" presetClass="entr" presetSubtype="0" fill="hold" nodeType="afterEffect">
                                  <p:stCondLst>
                                    <p:cond delay="0"/>
                                  </p:stCondLst>
                                  <p:iterate type="lt">
                                    <p:tmAbs val="80"/>
                                  </p:iterate>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22182"/>
                            </p:stCondLst>
                            <p:childTnLst>
                              <p:par>
                                <p:cTn id="16" presetID="1" presetClass="entr" presetSubtype="0" fill="hold" nodeType="afterEffect">
                                  <p:stCondLst>
                                    <p:cond delay="0"/>
                                  </p:stCondLst>
                                  <p:iterate type="lt">
                                    <p:tmAbs val="80"/>
                                  </p:iterate>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000" dirty="0" smtClean="0"/>
              <a:t>Proximity operators</a:t>
            </a:r>
            <a:endParaRPr lang="en-IN" sz="6000" dirty="0"/>
          </a:p>
        </p:txBody>
      </p:sp>
      <p:sp>
        <p:nvSpPr>
          <p:cNvPr id="3" name="Content Placeholder 2"/>
          <p:cNvSpPr>
            <a:spLocks noGrp="1"/>
          </p:cNvSpPr>
          <p:nvPr>
            <p:ph idx="1"/>
          </p:nvPr>
        </p:nvSpPr>
        <p:spPr>
          <a:xfrm>
            <a:off x="490182" y="1981200"/>
            <a:ext cx="8229600" cy="4525963"/>
          </a:xfrm>
        </p:spPr>
        <p:txBody>
          <a:bodyPr>
            <a:normAutofit/>
          </a:bodyPr>
          <a:lstStyle/>
          <a:p>
            <a:pPr marL="0" indent="0">
              <a:buNone/>
            </a:pPr>
            <a:r>
              <a:rPr lang="en-IN" sz="3600" dirty="0" smtClean="0"/>
              <a:t>We know that searching using keywords can throw up false drops, i.e. hits that contain the required words but have nothing to do with what’s being searched for. Proximity operators offer another way of dealing with this problem.</a:t>
            </a:r>
            <a:endParaRPr lang="en-IN" sz="3600" dirty="0"/>
          </a:p>
        </p:txBody>
      </p:sp>
      <p:sp>
        <p:nvSpPr>
          <p:cNvPr id="4" name="Rectangle 3"/>
          <p:cNvSpPr/>
          <p:nvPr/>
        </p:nvSpPr>
        <p:spPr>
          <a:xfrm>
            <a:off x="7485149" y="2746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37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iterate type="lt">
                                    <p:tmAbs val="8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000" dirty="0" smtClean="0"/>
              <a:t>The problem</a:t>
            </a:r>
            <a:endParaRPr lang="en-IN" sz="6000" dirty="0"/>
          </a:p>
        </p:txBody>
      </p:sp>
      <p:sp>
        <p:nvSpPr>
          <p:cNvPr id="3" name="Content Placeholder 2"/>
          <p:cNvSpPr>
            <a:spLocks noGrp="1"/>
          </p:cNvSpPr>
          <p:nvPr>
            <p:ph idx="1"/>
          </p:nvPr>
        </p:nvSpPr>
        <p:spPr/>
        <p:txBody>
          <a:bodyPr>
            <a:normAutofit/>
          </a:bodyPr>
          <a:lstStyle/>
          <a:p>
            <a:pPr marL="0" indent="0">
              <a:buNone/>
            </a:pPr>
            <a:r>
              <a:rPr lang="en-IN" sz="3600" dirty="0" smtClean="0"/>
              <a:t>How can you exclude documents in which words are unlikely to be related to one another?</a:t>
            </a:r>
            <a:endParaRPr lang="en-IN" sz="3600" dirty="0"/>
          </a:p>
        </p:txBody>
      </p:sp>
      <p:sp>
        <p:nvSpPr>
          <p:cNvPr id="4" name="Rectangle 3"/>
          <p:cNvSpPr/>
          <p:nvPr/>
        </p:nvSpPr>
        <p:spPr>
          <a:xfrm>
            <a:off x="7452167" y="3019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08538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257800"/>
            <a:ext cx="44114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3" name="TextBox 2"/>
          <p:cNvSpPr txBox="1"/>
          <p:nvPr/>
        </p:nvSpPr>
        <p:spPr>
          <a:xfrm>
            <a:off x="1143000" y="1371600"/>
            <a:ext cx="6256427" cy="923330"/>
          </a:xfrm>
          <a:prstGeom prst="rect">
            <a:avLst/>
          </a:prstGeom>
          <a:noFill/>
        </p:spPr>
        <p:txBody>
          <a:bodyPr wrap="square" rtlCol="0">
            <a:spAutoFit/>
          </a:bodyPr>
          <a:lstStyle/>
          <a:p>
            <a:pPr algn="ctr"/>
            <a:r>
              <a:rPr lang="en-IN" sz="5400" dirty="0" smtClean="0"/>
              <a:t>Structuring Searches</a:t>
            </a:r>
            <a:endParaRPr lang="en-IN" sz="5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666999"/>
            <a:ext cx="3505200" cy="3544585"/>
          </a:xfrm>
          <a:prstGeom prst="rect">
            <a:avLst/>
          </a:prstGeom>
        </p:spPr>
      </p:pic>
      <p:sp>
        <p:nvSpPr>
          <p:cNvPr id="4" name="TextBox 3"/>
          <p:cNvSpPr txBox="1"/>
          <p:nvPr/>
        </p:nvSpPr>
        <p:spPr>
          <a:xfrm>
            <a:off x="7010400" y="5105400"/>
            <a:ext cx="248786" cy="369332"/>
          </a:xfrm>
          <a:prstGeom prst="rect">
            <a:avLst/>
          </a:prstGeom>
          <a:noFill/>
        </p:spPr>
        <p:txBody>
          <a:bodyPr wrap="none" rtlCol="0">
            <a:spAutoFit/>
          </a:bodyPr>
          <a:lstStyle/>
          <a:p>
            <a:r>
              <a:rPr lang="en-IN" dirty="0" smtClean="0"/>
              <a:t> </a:t>
            </a:r>
            <a:endParaRPr lang="en-IN" dirty="0"/>
          </a:p>
        </p:txBody>
      </p:sp>
    </p:spTree>
    <p:extLst>
      <p:ext uri="{BB962C8B-B14F-4D97-AF65-F5344CB8AC3E}">
        <p14:creationId xmlns:p14="http://schemas.microsoft.com/office/powerpoint/2010/main" val="24019458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0"/>
                                        <p:tgtEl>
                                          <p:spTgt spid="4"/>
                                        </p:tgtEl>
                                      </p:cBhvr>
                                    </p:animEffect>
                                    <p:anim calcmode="lin" valueType="num">
                                      <p:cBhvr>
                                        <p:cTn id="25" dur="3000" fill="hold"/>
                                        <p:tgtEl>
                                          <p:spTgt spid="4"/>
                                        </p:tgtEl>
                                        <p:attrNameLst>
                                          <p:attrName>ppt_x</p:attrName>
                                        </p:attrNameLst>
                                      </p:cBhvr>
                                      <p:tavLst>
                                        <p:tav tm="0">
                                          <p:val>
                                            <p:strVal val="#ppt_x"/>
                                          </p:val>
                                        </p:tav>
                                        <p:tav tm="100000">
                                          <p:val>
                                            <p:strVal val="#ppt_x"/>
                                          </p:val>
                                        </p:tav>
                                      </p:tavLst>
                                    </p:anim>
                                    <p:anim calcmode="lin" valueType="num">
                                      <p:cBhvr>
                                        <p:cTn id="26"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6000" dirty="0" smtClean="0"/>
              <a:t/>
            </a:r>
            <a:br>
              <a:rPr lang="en-IN" sz="6000" dirty="0" smtClean="0"/>
            </a:br>
            <a:r>
              <a:rPr lang="en-IN" sz="6000" dirty="0" smtClean="0"/>
              <a:t>The solution</a:t>
            </a:r>
            <a:endParaRPr lang="en-IN" sz="6000" dirty="0"/>
          </a:p>
        </p:txBody>
      </p:sp>
      <p:sp>
        <p:nvSpPr>
          <p:cNvPr id="3" name="Content Placeholder 2"/>
          <p:cNvSpPr>
            <a:spLocks noGrp="1"/>
          </p:cNvSpPr>
          <p:nvPr>
            <p:ph idx="1"/>
          </p:nvPr>
        </p:nvSpPr>
        <p:spPr/>
        <p:txBody>
          <a:bodyPr>
            <a:normAutofit fontScale="92500" lnSpcReduction="10000"/>
          </a:bodyPr>
          <a:lstStyle/>
          <a:p>
            <a:pPr marL="0" indent="0">
              <a:buNone/>
            </a:pPr>
            <a:endParaRPr lang="en-IN" sz="3600" dirty="0" smtClean="0"/>
          </a:p>
          <a:p>
            <a:pPr marL="0" indent="0">
              <a:buNone/>
            </a:pPr>
            <a:r>
              <a:rPr lang="en-IN" sz="3600" dirty="0" smtClean="0"/>
              <a:t>One way to limit the number of false drops and increase the precision of a search is to specify that the words being searched for must be near to one another.</a:t>
            </a:r>
          </a:p>
          <a:p>
            <a:pPr marL="0" indent="0">
              <a:buNone/>
            </a:pPr>
            <a:r>
              <a:rPr lang="en-IN" sz="3600" dirty="0" smtClean="0"/>
              <a:t>Words are more likely to be related if they’re in the same sentence, or at least close to one another. This is where proximity operators come in.</a:t>
            </a:r>
            <a:endParaRPr lang="en-IN" sz="3600" dirty="0"/>
          </a:p>
        </p:txBody>
      </p:sp>
      <p:sp>
        <p:nvSpPr>
          <p:cNvPr id="4" name="Rectangle 3"/>
          <p:cNvSpPr/>
          <p:nvPr/>
        </p:nvSpPr>
        <p:spPr>
          <a:xfrm>
            <a:off x="7484012" y="2746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74638"/>
            <a:ext cx="1905000" cy="1345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8706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 presetClass="entr" presetSubtype="0" fill="hold" nodeType="afterEffect">
                                  <p:stCondLst>
                                    <p:cond delay="0"/>
                                  </p:stCondLst>
                                  <p:iterate type="lt">
                                    <p:tmAbs val="80"/>
                                  </p:iterate>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11661"/>
                            </p:stCondLst>
                            <p:childTnLst>
                              <p:par>
                                <p:cTn id="18" presetID="1" presetClass="entr" presetSubtype="0" fill="hold" nodeType="afterEffect">
                                  <p:stCondLst>
                                    <p:cond delay="0"/>
                                  </p:stCondLst>
                                  <p:iterate type="lt">
                                    <p:tmAbs val="80"/>
                                  </p:iterate>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1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000" dirty="0" smtClean="0"/>
              <a:t>The details</a:t>
            </a:r>
            <a:endParaRPr lang="en-IN" sz="6000" dirty="0"/>
          </a:p>
        </p:txBody>
      </p:sp>
      <p:sp>
        <p:nvSpPr>
          <p:cNvPr id="3" name="Content Placeholder 2"/>
          <p:cNvSpPr>
            <a:spLocks noGrp="1"/>
          </p:cNvSpPr>
          <p:nvPr>
            <p:ph idx="1"/>
          </p:nvPr>
        </p:nvSpPr>
        <p:spPr/>
        <p:txBody>
          <a:bodyPr>
            <a:normAutofit fontScale="85000" lnSpcReduction="10000"/>
          </a:bodyPr>
          <a:lstStyle/>
          <a:p>
            <a:pPr marL="0" indent="0">
              <a:buNone/>
            </a:pPr>
            <a:r>
              <a:rPr lang="en-IN" sz="3200" dirty="0" smtClean="0"/>
              <a:t>Different patent database systems use different proximity operators. Some common operators use NEAR or simply N, W (for with), ADJ (for adjacent).</a:t>
            </a:r>
          </a:p>
          <a:p>
            <a:pPr marL="0" indent="0">
              <a:buNone/>
            </a:pPr>
            <a:r>
              <a:rPr lang="en-IN" sz="3200" dirty="0" smtClean="0"/>
              <a:t>They often represent a default range of terms, for example, a range of five terms but may also allow you to specify this range, by adding a number like N5 or W/12 or near:15. Some systems also use notations like “tennis ball”~5 to indicate that the words tennis and ball must be within five words of each other.</a:t>
            </a:r>
          </a:p>
          <a:p>
            <a:pPr marL="0" indent="0">
              <a:buNone/>
            </a:pPr>
            <a:r>
              <a:rPr lang="en-IN" sz="3200" dirty="0" smtClean="0"/>
              <a:t>In some cases, the operator will also determine the order in which the search terms are found.</a:t>
            </a:r>
            <a:endParaRPr lang="en-IN" sz="3200" dirty="0"/>
          </a:p>
        </p:txBody>
      </p:sp>
      <p:sp>
        <p:nvSpPr>
          <p:cNvPr id="4" name="Rectangle 3"/>
          <p:cNvSpPr/>
          <p:nvPr/>
        </p:nvSpPr>
        <p:spPr>
          <a:xfrm>
            <a:off x="7452167" y="280325"/>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65296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iterate type="lt">
                                    <p:tmAbs val="8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10421"/>
                            </p:stCondLst>
                            <p:childTnLst>
                              <p:par>
                                <p:cTn id="12" presetID="1" presetClass="entr" presetSubtype="0" fill="hold" nodeType="afterEffect">
                                  <p:stCondLst>
                                    <p:cond delay="0"/>
                                  </p:stCondLst>
                                  <p:iterate type="lt">
                                    <p:tmAbs val="80"/>
                                  </p:iterate>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30662"/>
                            </p:stCondLst>
                            <p:childTnLst>
                              <p:par>
                                <p:cTn id="15" presetID="1" presetClass="entr" presetSubtype="0" fill="hold" nodeType="afterEffect">
                                  <p:stCondLst>
                                    <p:cond delay="0"/>
                                  </p:stCondLst>
                                  <p:iterate type="lt">
                                    <p:tmAbs val="80"/>
                                  </p:iterate>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000" dirty="0" smtClean="0"/>
              <a:t>For example,</a:t>
            </a:r>
            <a:endParaRPr lang="en-IN" sz="6000" dirty="0"/>
          </a:p>
        </p:txBody>
      </p:sp>
      <p:sp>
        <p:nvSpPr>
          <p:cNvPr id="3" name="Content Placeholder 2"/>
          <p:cNvSpPr>
            <a:spLocks noGrp="1"/>
          </p:cNvSpPr>
          <p:nvPr>
            <p:ph idx="1"/>
          </p:nvPr>
        </p:nvSpPr>
        <p:spPr/>
        <p:txBody>
          <a:bodyPr>
            <a:normAutofit/>
          </a:bodyPr>
          <a:lstStyle/>
          <a:p>
            <a:pPr marL="0" indent="0">
              <a:buNone/>
            </a:pPr>
            <a:r>
              <a:rPr lang="en-IN" sz="3200" dirty="0" smtClean="0"/>
              <a:t>Proximity operators could be used like this:</a:t>
            </a:r>
          </a:p>
          <a:p>
            <a:pPr marL="0" indent="0">
              <a:buNone/>
            </a:pPr>
            <a:endParaRPr lang="en-IN" sz="3200" dirty="0" smtClean="0"/>
          </a:p>
          <a:p>
            <a:r>
              <a:rPr lang="en-IN" sz="2800" i="1" dirty="0" smtClean="0"/>
              <a:t>Toothbrush NEAR reservoir </a:t>
            </a:r>
            <a:r>
              <a:rPr lang="en-IN" sz="2800" dirty="0" smtClean="0"/>
              <a:t>will search for documents that have both the words toothbrush and reservoir within five words of one another (if five words is the default range).</a:t>
            </a:r>
          </a:p>
          <a:p>
            <a:r>
              <a:rPr lang="en-IN" sz="2800" dirty="0" smtClean="0"/>
              <a:t>“Toothbrush reservoir”~10 will search for documents that have both the words toothbrush and reservoir within ten words of each other. </a:t>
            </a:r>
            <a:endParaRPr lang="en-IN" sz="2800" dirty="0"/>
          </a:p>
        </p:txBody>
      </p:sp>
      <p:sp>
        <p:nvSpPr>
          <p:cNvPr id="4" name="Rectangle 3"/>
          <p:cNvSpPr/>
          <p:nvPr/>
        </p:nvSpPr>
        <p:spPr>
          <a:xfrm>
            <a:off x="7452167" y="3019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5443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nodeType="afterEffect">
                                  <p:stCondLst>
                                    <p:cond delay="0"/>
                                  </p:stCondLst>
                                  <p:iterate type="lt">
                                    <p:tmAbs val="8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4961"/>
                            </p:stCondLst>
                            <p:childTnLst>
                              <p:par>
                                <p:cTn id="12" presetID="1" presetClass="entr" presetSubtype="0" fill="hold" nodeType="afterEffect">
                                  <p:stCondLst>
                                    <p:cond delay="0"/>
                                  </p:stCondLst>
                                  <p:iterate type="lt">
                                    <p:tmAbs val="80"/>
                                  </p:iterate>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16482"/>
                            </p:stCondLst>
                            <p:childTnLst>
                              <p:par>
                                <p:cTn id="15" presetID="1" presetClass="entr" presetSubtype="0" fill="hold" nodeType="afterEffect">
                                  <p:stCondLst>
                                    <p:cond delay="0"/>
                                  </p:stCondLst>
                                  <p:iterate type="lt">
                                    <p:tmAbs val="80"/>
                                  </p:iterate>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3" y="304800"/>
            <a:ext cx="8229600" cy="731838"/>
          </a:xfrm>
        </p:spPr>
        <p:txBody>
          <a:bodyPr/>
          <a:lstStyle/>
          <a:p>
            <a:pPr algn="ctr"/>
            <a:r>
              <a:rPr lang="en-IN" dirty="0" smtClean="0"/>
              <a:t>Add some variety</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0" y="1905000"/>
            <a:ext cx="2998450" cy="4067034"/>
          </a:xfrm>
        </p:spPr>
      </p:pic>
      <p:sp>
        <p:nvSpPr>
          <p:cNvPr id="5" name="TextBox 4"/>
          <p:cNvSpPr txBox="1"/>
          <p:nvPr/>
        </p:nvSpPr>
        <p:spPr>
          <a:xfrm>
            <a:off x="457200" y="1903863"/>
            <a:ext cx="5105400" cy="3416320"/>
          </a:xfrm>
          <a:prstGeom prst="rect">
            <a:avLst/>
          </a:prstGeom>
          <a:noFill/>
        </p:spPr>
        <p:txBody>
          <a:bodyPr wrap="square" rtlCol="0">
            <a:spAutoFit/>
          </a:bodyPr>
          <a:lstStyle/>
          <a:p>
            <a:r>
              <a:rPr lang="en-IN" sz="2400" dirty="0" smtClean="0"/>
              <a:t>While searching in the area of electrical technology, John wants to include the words electric, electrical, electronics etc.</a:t>
            </a:r>
          </a:p>
          <a:p>
            <a:r>
              <a:rPr lang="en-IN" sz="2400" dirty="0" smtClean="0"/>
              <a:t>So, he gives some thought as to the most elegant solution.</a:t>
            </a:r>
          </a:p>
          <a:p>
            <a:endParaRPr lang="en-IN" sz="2400" dirty="0"/>
          </a:p>
          <a:p>
            <a:r>
              <a:rPr lang="en-IN" sz="2400" dirty="0" smtClean="0"/>
              <a:t>One way of doing this is to use a Boolean operator OR, i.e., to search electric OR electrical OR electronics.</a:t>
            </a:r>
            <a:endParaRPr lang="en-IN" sz="2400" dirty="0"/>
          </a:p>
        </p:txBody>
      </p:sp>
      <p:sp>
        <p:nvSpPr>
          <p:cNvPr id="3" name="Rectangle 2"/>
          <p:cNvSpPr/>
          <p:nvPr/>
        </p:nvSpPr>
        <p:spPr>
          <a:xfrm>
            <a:off x="7408706" y="301387"/>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9452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1" presetClass="entr" presetSubtype="0" fill="hold" nodeType="afterEffect">
                                  <p:stCondLst>
                                    <p:cond delay="0"/>
                                  </p:stCondLst>
                                  <p:iterate type="lt">
                                    <p:tmAbs val="80"/>
                                  </p:iterate>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par>
                          <p:cTn id="18" fill="hold">
                            <p:stCondLst>
                              <p:cond delay="9981"/>
                            </p:stCondLst>
                            <p:childTnLst>
                              <p:par>
                                <p:cTn id="19" presetID="1" presetClass="entr" presetSubtype="0" fill="hold" nodeType="afterEffect">
                                  <p:stCondLst>
                                    <p:cond delay="0"/>
                                  </p:stCondLst>
                                  <p:iterate type="lt">
                                    <p:tmAbs val="80"/>
                                  </p:iterate>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par>
                          <p:cTn id="21" fill="hold">
                            <p:stCondLst>
                              <p:cond delay="13742"/>
                            </p:stCondLst>
                            <p:childTnLst>
                              <p:par>
                                <p:cTn id="22" presetID="1" presetClass="entr" presetSubtype="0" fill="hold" nodeType="afterEffect">
                                  <p:stCondLst>
                                    <p:cond delay="0"/>
                                  </p:stCondLst>
                                  <p:iterate type="lt">
                                    <p:tmAbs val="80"/>
                                  </p:iterate>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0" y="457200"/>
            <a:ext cx="2667000" cy="685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err="1" smtClean="0"/>
              <a:t>Electr</a:t>
            </a:r>
            <a:r>
              <a:rPr lang="en-IN" sz="2800" dirty="0" smtClean="0"/>
              <a:t>*</a:t>
            </a:r>
            <a:endParaRPr lang="en-IN" sz="2800" dirty="0"/>
          </a:p>
        </p:txBody>
      </p:sp>
      <p:sp>
        <p:nvSpPr>
          <p:cNvPr id="6" name="Rounded Rectangle 5"/>
          <p:cNvSpPr/>
          <p:nvPr/>
        </p:nvSpPr>
        <p:spPr>
          <a:xfrm>
            <a:off x="1123950" y="2057400"/>
            <a:ext cx="2286000" cy="838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Electrical</a:t>
            </a:r>
            <a:r>
              <a:rPr lang="en-IN" sz="2400" dirty="0" smtClean="0"/>
              <a:t>	</a:t>
            </a:r>
            <a:endParaRPr lang="en-IN" sz="2400" dirty="0"/>
          </a:p>
        </p:txBody>
      </p:sp>
      <p:sp>
        <p:nvSpPr>
          <p:cNvPr id="7" name="Rounded Rectangle 6"/>
          <p:cNvSpPr/>
          <p:nvPr/>
        </p:nvSpPr>
        <p:spPr>
          <a:xfrm>
            <a:off x="5410200" y="2057400"/>
            <a:ext cx="2590800" cy="838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Electronics</a:t>
            </a:r>
            <a:endParaRPr lang="en-IN" sz="2800" dirty="0"/>
          </a:p>
        </p:txBody>
      </p:sp>
      <p:cxnSp>
        <p:nvCxnSpPr>
          <p:cNvPr id="9" name="Straight Arrow Connector 8"/>
          <p:cNvCxnSpPr/>
          <p:nvPr/>
        </p:nvCxnSpPr>
        <p:spPr>
          <a:xfrm>
            <a:off x="4324350" y="1094096"/>
            <a:ext cx="22098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324100" y="1071350"/>
            <a:ext cx="21717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 y="3810000"/>
            <a:ext cx="8153400" cy="1938992"/>
          </a:xfrm>
          <a:prstGeom prst="rect">
            <a:avLst/>
          </a:prstGeom>
          <a:noFill/>
        </p:spPr>
        <p:txBody>
          <a:bodyPr wrap="square" rtlCol="0">
            <a:spAutoFit/>
          </a:bodyPr>
          <a:lstStyle/>
          <a:p>
            <a:r>
              <a:rPr lang="en-IN" sz="2400" dirty="0" smtClean="0"/>
              <a:t>However a much neater and more convenient way is to truncate or shorten these words to their primary root or stem, which in this example is ‘</a:t>
            </a:r>
            <a:r>
              <a:rPr lang="en-IN" sz="2400" dirty="0" err="1" smtClean="0"/>
              <a:t>electr</a:t>
            </a:r>
            <a:r>
              <a:rPr lang="en-IN" sz="2400" dirty="0" smtClean="0"/>
              <a:t>’, and then to add a wildcard operator in order to increase the coverage of the search by looking for words beginning with ‘</a:t>
            </a:r>
            <a:r>
              <a:rPr lang="en-IN" sz="2400" dirty="0" err="1" smtClean="0"/>
              <a:t>electr</a:t>
            </a:r>
            <a:r>
              <a:rPr lang="en-IN" sz="2400" dirty="0" smtClean="0"/>
              <a:t>’. </a:t>
            </a:r>
            <a:endParaRPr lang="en-IN" sz="2400" dirty="0"/>
          </a:p>
        </p:txBody>
      </p:sp>
      <p:sp>
        <p:nvSpPr>
          <p:cNvPr id="2" name="Rectangle 1"/>
          <p:cNvSpPr/>
          <p:nvPr/>
        </p:nvSpPr>
        <p:spPr>
          <a:xfrm>
            <a:off x="7528367" y="2725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10" name="TextBox 9"/>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50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1" presetClass="entr" presetSubtype="0" fill="hold" nodeType="afterEffect">
                                  <p:stCondLst>
                                    <p:cond delay="0"/>
                                  </p:stCondLst>
                                  <p:iterate type="lt">
                                    <p:tmAbs val="80"/>
                                  </p:iterate>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1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8148829"/>
              </p:ext>
            </p:extLst>
          </p:nvPr>
        </p:nvGraphicFramePr>
        <p:xfrm>
          <a:off x="2209800" y="457200"/>
          <a:ext cx="5105400"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3962400"/>
            <a:ext cx="8077200" cy="2308324"/>
          </a:xfrm>
          <a:prstGeom prst="rect">
            <a:avLst/>
          </a:prstGeom>
          <a:noFill/>
        </p:spPr>
        <p:txBody>
          <a:bodyPr wrap="square" rtlCol="0">
            <a:spAutoFit/>
          </a:bodyPr>
          <a:lstStyle/>
          <a:p>
            <a:r>
              <a:rPr lang="en-IN" sz="2400" dirty="0" smtClean="0"/>
              <a:t>Different database systems use different symbols as wildcard operators – for instance *, %, $, or ? to represent a specified number of characters. Most systems have a wildcard operator that represents anywhere from zero to an infinite number of characters. Some systems also have wildcard operators to represent exactly one character or either one or zero characters.</a:t>
            </a:r>
            <a:endParaRPr lang="en-IN" sz="2400" dirty="0"/>
          </a:p>
        </p:txBody>
      </p:sp>
      <p:sp>
        <p:nvSpPr>
          <p:cNvPr id="2" name="Rectangle 1"/>
          <p:cNvSpPr/>
          <p:nvPr/>
        </p:nvSpPr>
        <p:spPr>
          <a:xfrm>
            <a:off x="7452167" y="3048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6858000" y="2971800"/>
            <a:ext cx="16764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0439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iterate type="lt">
                                    <p:tmAbs val="80"/>
                                  </p:iterate>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par>
                          <p:cTn id="12" fill="hold">
                            <p:stCondLst>
                              <p:cond delay="25221"/>
                            </p:stCondLst>
                            <p:childTnLst>
                              <p:par>
                                <p:cTn id="13" presetID="1" presetClass="entr" presetSubtype="0" fill="hold" grpId="0" nodeType="afterEffect">
                                  <p:stCondLst>
                                    <p:cond delay="0"/>
                                  </p:stCondLst>
                                  <p:childTnLst>
                                    <p:set>
                                      <p:cBhvr>
                                        <p:cTn id="14"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959858" y="647700"/>
            <a:ext cx="3529084" cy="11811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FOC</a:t>
            </a:r>
            <a:r>
              <a:rPr lang="en-IN" sz="4000" dirty="0" smtClean="0">
                <a:solidFill>
                  <a:schemeClr val="bg1"/>
                </a:solidFill>
              </a:rPr>
              <a:t>AL</a:t>
            </a:r>
            <a:endParaRPr lang="en-IN" sz="4000" dirty="0">
              <a:solidFill>
                <a:schemeClr val="bg1"/>
              </a:solidFill>
            </a:endParaRPr>
          </a:p>
        </p:txBody>
      </p:sp>
      <p:sp>
        <p:nvSpPr>
          <p:cNvPr id="7" name="Oval 6"/>
          <p:cNvSpPr/>
          <p:nvPr/>
        </p:nvSpPr>
        <p:spPr>
          <a:xfrm>
            <a:off x="2959858" y="2400300"/>
            <a:ext cx="3529084" cy="1143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smtClean="0"/>
              <a:t>FOC</a:t>
            </a:r>
            <a:r>
              <a:rPr lang="en-IN" sz="3600" dirty="0" smtClean="0">
                <a:solidFill>
                  <a:schemeClr val="bg1"/>
                </a:solidFill>
              </a:rPr>
              <a:t>US</a:t>
            </a:r>
            <a:endParaRPr lang="en-IN" sz="3600" dirty="0">
              <a:solidFill>
                <a:schemeClr val="bg1"/>
              </a:solidFill>
            </a:endParaRPr>
          </a:p>
        </p:txBody>
      </p:sp>
      <p:sp>
        <p:nvSpPr>
          <p:cNvPr id="9" name="TextBox 8"/>
          <p:cNvSpPr txBox="1"/>
          <p:nvPr/>
        </p:nvSpPr>
        <p:spPr>
          <a:xfrm>
            <a:off x="762000" y="4114800"/>
            <a:ext cx="7924800" cy="1938992"/>
          </a:xfrm>
          <a:prstGeom prst="rect">
            <a:avLst/>
          </a:prstGeom>
          <a:noFill/>
        </p:spPr>
        <p:txBody>
          <a:bodyPr wrap="square" rtlCol="0">
            <a:spAutoFit/>
          </a:bodyPr>
          <a:lstStyle/>
          <a:p>
            <a:r>
              <a:rPr lang="en-IN" sz="2400" dirty="0" smtClean="0"/>
              <a:t>Wildcard operators that represent a specified number of characters may be able to be repeated to give multiples of the number of characters represented by those operators, for example </a:t>
            </a:r>
            <a:r>
              <a:rPr lang="en-IN" sz="2400" i="1" dirty="0" smtClean="0"/>
              <a:t>“</a:t>
            </a:r>
            <a:r>
              <a:rPr lang="en-IN" sz="2400" i="1" dirty="0" err="1" smtClean="0"/>
              <a:t>foc</a:t>
            </a:r>
            <a:r>
              <a:rPr lang="en-IN" sz="2400" i="1" dirty="0" smtClean="0"/>
              <a:t>”?? might retrieve ‘focal’ </a:t>
            </a:r>
            <a:r>
              <a:rPr lang="en-IN" sz="2400" dirty="0" smtClean="0"/>
              <a:t>or </a:t>
            </a:r>
            <a:r>
              <a:rPr lang="en-IN" sz="2400" i="1" dirty="0" smtClean="0"/>
              <a:t>‘focus’ </a:t>
            </a:r>
            <a:r>
              <a:rPr lang="en-IN" sz="2400" dirty="0" smtClean="0"/>
              <a:t>if the question mark is used to represent exactly one character.</a:t>
            </a:r>
            <a:endParaRPr lang="en-IN" sz="2400" i="1" dirty="0"/>
          </a:p>
        </p:txBody>
      </p:sp>
      <p:sp>
        <p:nvSpPr>
          <p:cNvPr id="2" name="Rectangle 1"/>
          <p:cNvSpPr/>
          <p:nvPr/>
        </p:nvSpPr>
        <p:spPr>
          <a:xfrm>
            <a:off x="7472639" y="27836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881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80"/>
                                  </p:iterate>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Positioning wildcard operators</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dirty="0" smtClean="0"/>
              <a:t>Let’s look at a system that uses the asterisk to represent anywhere from zero to an infinite number of characters.</a:t>
            </a:r>
          </a:p>
          <a:p>
            <a:pPr marL="0" indent="0">
              <a:buNone/>
            </a:pPr>
            <a:endParaRPr lang="en-IN" dirty="0" smtClean="0"/>
          </a:p>
          <a:p>
            <a:pPr marL="0" indent="0">
              <a:buNone/>
            </a:pPr>
            <a:r>
              <a:rPr lang="en-IN" sz="3600" dirty="0" smtClean="0"/>
              <a:t>Right Truncation:</a:t>
            </a:r>
          </a:p>
          <a:p>
            <a:pPr marL="0" indent="0">
              <a:buNone/>
            </a:pPr>
            <a:r>
              <a:rPr lang="en-IN" dirty="0" smtClean="0"/>
              <a:t>If we search </a:t>
            </a:r>
            <a:r>
              <a:rPr lang="en-IN" dirty="0" err="1" smtClean="0"/>
              <a:t>electr</a:t>
            </a:r>
            <a:r>
              <a:rPr lang="en-IN" dirty="0" smtClean="0"/>
              <a:t>*, then the system will find documents containing any of the words: ‘electric’, ‘electrical’, ‘electronics’ etc. This technique is called right truncation.</a:t>
            </a:r>
          </a:p>
          <a:p>
            <a:pPr marL="0" indent="0">
              <a:buNone/>
            </a:pPr>
            <a:r>
              <a:rPr lang="en-IN" dirty="0" smtClean="0"/>
              <a:t>Note that if we had chosen to search elect* instead of </a:t>
            </a:r>
            <a:r>
              <a:rPr lang="en-IN" dirty="0" err="1" smtClean="0"/>
              <a:t>electr</a:t>
            </a:r>
            <a:r>
              <a:rPr lang="en-IN" dirty="0" smtClean="0"/>
              <a:t>*, then any documents containing words such as ‘elect’, ‘election’, ‘electoral’ etc. would also have been included, which may not be as useful for John. </a:t>
            </a:r>
            <a:endParaRPr lang="en-IN" dirty="0"/>
          </a:p>
        </p:txBody>
      </p:sp>
      <p:sp>
        <p:nvSpPr>
          <p:cNvPr id="4" name="Rectangle 3"/>
          <p:cNvSpPr/>
          <p:nvPr/>
        </p:nvSpPr>
        <p:spPr>
          <a:xfrm>
            <a:off x="7452167" y="266677"/>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TextBox 4"/>
          <p:cNvSpPr txBox="1"/>
          <p:nvPr/>
        </p:nvSpPr>
        <p:spPr>
          <a:xfrm>
            <a:off x="4419600" y="6019800"/>
            <a:ext cx="24384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22321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8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16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968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883"/>
                            </p:stCondLst>
                            <p:childTnLst>
                              <p:par>
                                <p:cTn id="14" presetID="1" presetClass="entr" presetSubtype="0" fill="hold" nodeType="afterEffect">
                                  <p:stCondLst>
                                    <p:cond delay="0"/>
                                  </p:stCondLst>
                                  <p:iterate type="lt">
                                    <p:tmAbs val="8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2804"/>
                            </p:stCondLst>
                            <p:childTnLst>
                              <p:par>
                                <p:cTn id="17" presetID="1" presetClass="entr" presetSubtype="0" fill="hold" nodeType="afterEffect">
                                  <p:stCondLst>
                                    <p:cond delay="0"/>
                                  </p:stCondLst>
                                  <p:iterate type="lt">
                                    <p:tmAbs val="8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15000"/>
          </a:xfrm>
        </p:spPr>
        <p:txBody>
          <a:bodyPr>
            <a:normAutofit fontScale="92500" lnSpcReduction="10000"/>
          </a:bodyPr>
          <a:lstStyle/>
          <a:p>
            <a:pPr marL="0" indent="0">
              <a:buNone/>
            </a:pPr>
            <a:r>
              <a:rPr lang="en-IN" sz="4300" dirty="0" smtClean="0"/>
              <a:t>Left truncation:</a:t>
            </a:r>
          </a:p>
          <a:p>
            <a:pPr marL="0" indent="0">
              <a:buNone/>
            </a:pPr>
            <a:endParaRPr lang="en-IN" sz="3600" dirty="0" smtClean="0"/>
          </a:p>
          <a:p>
            <a:pPr marL="0" indent="0">
              <a:buNone/>
            </a:pPr>
            <a:r>
              <a:rPr lang="en-IN" sz="3500" dirty="0" smtClean="0"/>
              <a:t>Some database systems allow left truncation, where the right hand part of the keyword is specified and the wildcard operator is used to the left of that. </a:t>
            </a:r>
          </a:p>
          <a:p>
            <a:pPr marL="0" indent="0">
              <a:buNone/>
            </a:pPr>
            <a:endParaRPr lang="en-IN" sz="3500" dirty="0"/>
          </a:p>
          <a:p>
            <a:pPr marL="0" indent="0">
              <a:buNone/>
            </a:pPr>
            <a:r>
              <a:rPr lang="en-IN" sz="3500" dirty="0" smtClean="0"/>
              <a:t>This technique could be used, for instance, to search for all documents that refer to some sort of *scope e.g. ‘microscope’, ‘telescope’, ‘endoscope’ etc.</a:t>
            </a:r>
            <a:endParaRPr lang="en-IN" sz="3500" dirty="0"/>
          </a:p>
        </p:txBody>
      </p:sp>
      <p:sp>
        <p:nvSpPr>
          <p:cNvPr id="2" name="Rectangle 1"/>
          <p:cNvSpPr/>
          <p:nvPr/>
        </p:nvSpPr>
        <p:spPr>
          <a:xfrm>
            <a:off x="7452167" y="2725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4" name="TextBox 3"/>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3747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12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120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92500" lnSpcReduction="10000"/>
          </a:bodyPr>
          <a:lstStyle/>
          <a:p>
            <a:pPr marL="0" indent="0">
              <a:buNone/>
            </a:pPr>
            <a:r>
              <a:rPr lang="en-IN" sz="4000" dirty="0" smtClean="0"/>
              <a:t>Internal truncation:</a:t>
            </a:r>
          </a:p>
          <a:p>
            <a:pPr marL="0" indent="0">
              <a:buNone/>
            </a:pPr>
            <a:endParaRPr lang="en-IN" sz="3200" dirty="0" smtClean="0"/>
          </a:p>
          <a:p>
            <a:pPr marL="0" indent="0">
              <a:buNone/>
            </a:pPr>
            <a:r>
              <a:rPr lang="en-IN" sz="3200" dirty="0" smtClean="0"/>
              <a:t>Some database systems, such as PATENTSCOPE, also allow you to use internal truncation, where the beginning and end of the keyword are specified, and a wildcard is used in the middle.</a:t>
            </a:r>
          </a:p>
          <a:p>
            <a:pPr marL="0" indent="0">
              <a:buNone/>
            </a:pPr>
            <a:endParaRPr lang="en-IN" sz="3200" dirty="0"/>
          </a:p>
          <a:p>
            <a:pPr marL="0" indent="0">
              <a:buNone/>
            </a:pPr>
            <a:r>
              <a:rPr lang="en-IN" sz="3200" dirty="0" smtClean="0"/>
              <a:t>Here the wildcard operator * stands for any number of letters in the middle of the word – from zero upwards. So searching for </a:t>
            </a:r>
            <a:r>
              <a:rPr lang="en-IN" sz="3200" dirty="0" err="1" smtClean="0"/>
              <a:t>elec</a:t>
            </a:r>
            <a:r>
              <a:rPr lang="en-IN" sz="3200" dirty="0" smtClean="0"/>
              <a:t>*ty will find electricity; searching for </a:t>
            </a:r>
            <a:r>
              <a:rPr lang="en-IN" sz="3200" dirty="0" err="1" smtClean="0"/>
              <a:t>elec</a:t>
            </a:r>
            <a:r>
              <a:rPr lang="en-IN" sz="3200" dirty="0" smtClean="0"/>
              <a:t>*al will find electrical, but also electoral.</a:t>
            </a:r>
          </a:p>
        </p:txBody>
      </p:sp>
      <p:sp>
        <p:nvSpPr>
          <p:cNvPr id="2" name="Rectangle 1"/>
          <p:cNvSpPr/>
          <p:nvPr/>
        </p:nvSpPr>
        <p:spPr>
          <a:xfrm>
            <a:off x="7543800" y="1963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4" name="TextBox 3"/>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8032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44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352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28163"/>
                            </p:stCondLst>
                            <p:childTnLst>
                              <p:par>
                                <p:cTn id="14" presetID="1" presetClass="entr" presetSubtype="0" fill="hold" grpId="0" nodeType="afterEffect">
                                  <p:stCondLst>
                                    <p:cond delay="0"/>
                                  </p:stCondLst>
                                  <p:childTnLst>
                                    <p:set>
                                      <p:cBhvr>
                                        <p:cTn id="15" dur="1" fill="hold">
                                          <p:stCondLst>
                                            <p:cond delay="2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196" y="432928"/>
            <a:ext cx="7818744" cy="5967872"/>
          </a:xfrm>
          <a:prstGeom prst="rect">
            <a:avLst/>
          </a:prstGeom>
          <a:noFill/>
        </p:spPr>
        <p:txBody>
          <a:bodyPr wrap="square" rtlCol="0">
            <a:spAutoFit/>
          </a:bodyPr>
          <a:lstStyle/>
          <a:p>
            <a:endParaRPr lang="en-US" sz="2400" b="1" dirty="0"/>
          </a:p>
        </p:txBody>
      </p:sp>
      <p:sp>
        <p:nvSpPr>
          <p:cNvPr id="2" name="TextBox 1"/>
          <p:cNvSpPr txBox="1"/>
          <p:nvPr/>
        </p:nvSpPr>
        <p:spPr>
          <a:xfrm>
            <a:off x="3810000" y="5799339"/>
            <a:ext cx="37702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3" name="TextBox 2"/>
          <p:cNvSpPr txBox="1"/>
          <p:nvPr/>
        </p:nvSpPr>
        <p:spPr>
          <a:xfrm>
            <a:off x="682196" y="838200"/>
            <a:ext cx="8004603" cy="5509200"/>
          </a:xfrm>
          <a:prstGeom prst="rect">
            <a:avLst/>
          </a:prstGeom>
          <a:noFill/>
        </p:spPr>
        <p:txBody>
          <a:bodyPr wrap="square" rtlCol="0">
            <a:spAutoFit/>
          </a:bodyPr>
          <a:lstStyle/>
          <a:p>
            <a:pPr algn="ctr"/>
            <a:r>
              <a:rPr lang="en-US" sz="4400" dirty="0" smtClean="0"/>
              <a:t>Why to structure searches?</a:t>
            </a:r>
          </a:p>
          <a:p>
            <a:endParaRPr lang="en-US" sz="2400" dirty="0"/>
          </a:p>
          <a:p>
            <a:r>
              <a:rPr lang="en-US" sz="2400" dirty="0" smtClean="0"/>
              <a:t>When most people go looking for information on the internet, typically they will type a few words into one of many common search engines and so the search engine gives them a list of results, which may or may not be relevant to their interest. But when the stakes of search are higher, if one risks missing an opportunity to receive a patent or losing his/her business in a patent infringement lawsuit, will he/she be satisfied with ‘good enough’? Probably not. That’s why a serious searcher will take a more systematic approach to structure their searches.</a:t>
            </a:r>
            <a:endParaRPr lang="en-US" sz="2400" dirty="0"/>
          </a:p>
          <a:p>
            <a:pPr algn="ctr"/>
            <a:endParaRPr lang="en-US" sz="4400" dirty="0" smtClean="0"/>
          </a:p>
          <a:p>
            <a:pPr algn="ctr"/>
            <a:endParaRPr lang="en-US" sz="2400" dirty="0"/>
          </a:p>
        </p:txBody>
      </p:sp>
      <p:sp>
        <p:nvSpPr>
          <p:cNvPr id="7" name="TextBox 6"/>
          <p:cNvSpPr txBox="1"/>
          <p:nvPr/>
        </p:nvSpPr>
        <p:spPr>
          <a:xfrm>
            <a:off x="5410200" y="6553200"/>
            <a:ext cx="248786" cy="369332"/>
          </a:xfrm>
          <a:prstGeom prst="rect">
            <a:avLst/>
          </a:prstGeom>
          <a:noFill/>
        </p:spPr>
        <p:txBody>
          <a:bodyPr wrap="none" rtlCol="0">
            <a:spAutoFit/>
          </a:bodyPr>
          <a:lstStyle/>
          <a:p>
            <a:r>
              <a:rPr lang="en-IN" dirty="0" smtClean="0"/>
              <a:t> </a:t>
            </a:r>
            <a:endParaRPr lang="en-IN" dirty="0"/>
          </a:p>
        </p:txBody>
      </p:sp>
    </p:spTree>
    <p:extLst>
      <p:ext uri="{BB962C8B-B14F-4D97-AF65-F5344CB8AC3E}">
        <p14:creationId xmlns:p14="http://schemas.microsoft.com/office/powerpoint/2010/main" val="28336811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76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1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153400" cy="5867400"/>
          </a:xfrm>
        </p:spPr>
        <p:txBody>
          <a:bodyPr>
            <a:normAutofit lnSpcReduction="10000"/>
          </a:bodyPr>
          <a:lstStyle/>
          <a:p>
            <a:pPr marL="0" indent="0">
              <a:buNone/>
            </a:pPr>
            <a:r>
              <a:rPr lang="en-IN" sz="4000" dirty="0" smtClean="0"/>
              <a:t>SLART:</a:t>
            </a:r>
          </a:p>
          <a:p>
            <a:pPr marL="0" indent="0">
              <a:buNone/>
            </a:pPr>
            <a:r>
              <a:rPr lang="en-IN" sz="3200" dirty="0" smtClean="0"/>
              <a:t>Some database systems allow simultaneous left and right truncation – or SLART – where the middle part of the word is specified and wildcard operators are used to the left and right of that. </a:t>
            </a:r>
          </a:p>
          <a:p>
            <a:pPr marL="0" indent="0">
              <a:buNone/>
            </a:pPr>
            <a:endParaRPr lang="en-IN" sz="3200" dirty="0"/>
          </a:p>
          <a:p>
            <a:pPr marL="0" indent="0">
              <a:buNone/>
            </a:pPr>
            <a:r>
              <a:rPr lang="en-IN" sz="3200" dirty="0" smtClean="0"/>
              <a:t>For instance, by using the middle part </a:t>
            </a:r>
            <a:r>
              <a:rPr lang="en-IN" sz="3200" i="1" dirty="0" err="1" smtClean="0"/>
              <a:t>agon</a:t>
            </a:r>
            <a:r>
              <a:rPr lang="en-IN" sz="3200" i="1" dirty="0" smtClean="0"/>
              <a:t>, </a:t>
            </a:r>
            <a:r>
              <a:rPr lang="en-IN" sz="3200" dirty="0" smtClean="0"/>
              <a:t>this technique could be used to search for all documents containing the words ‘pentagon’, ‘pentagonal’, ‘hexagon’, ‘hexagonal’, ‘octagon’, ‘octagonal’ etc.</a:t>
            </a:r>
            <a:endParaRPr lang="en-IN" sz="3200" dirty="0"/>
          </a:p>
        </p:txBody>
      </p:sp>
      <p:sp>
        <p:nvSpPr>
          <p:cNvPr id="2" name="Rectangle 1"/>
          <p:cNvSpPr/>
          <p:nvPr/>
        </p:nvSpPr>
        <p:spPr>
          <a:xfrm>
            <a:off x="7543800" y="2725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4" name="TextBox 3"/>
          <p:cNvSpPr txBox="1"/>
          <p:nvPr/>
        </p:nvSpPr>
        <p:spPr>
          <a:xfrm>
            <a:off x="3886200" y="5943600"/>
            <a:ext cx="3352800" cy="381000"/>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247910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40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280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36"/>
            <a:ext cx="8229600" cy="808038"/>
          </a:xfrm>
        </p:spPr>
        <p:txBody>
          <a:bodyPr/>
          <a:lstStyle/>
          <a:p>
            <a:pPr algn="ctr"/>
            <a:r>
              <a:rPr lang="en-IN" dirty="0" smtClean="0"/>
              <a:t>Automatic truncation or stemming</a:t>
            </a:r>
            <a:endParaRPr lang="en-IN" dirty="0"/>
          </a:p>
        </p:txBody>
      </p:sp>
      <p:sp>
        <p:nvSpPr>
          <p:cNvPr id="4" name="Rectangle 3"/>
          <p:cNvSpPr/>
          <p:nvPr/>
        </p:nvSpPr>
        <p:spPr>
          <a:xfrm>
            <a:off x="762000" y="990055"/>
            <a:ext cx="2743200" cy="762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t>Electricity</a:t>
            </a:r>
            <a:endParaRPr lang="en-IN" sz="3200" dirty="0"/>
          </a:p>
        </p:txBody>
      </p:sp>
      <p:sp>
        <p:nvSpPr>
          <p:cNvPr id="5" name="Rectangle 4"/>
          <p:cNvSpPr/>
          <p:nvPr/>
        </p:nvSpPr>
        <p:spPr>
          <a:xfrm>
            <a:off x="5008160" y="990055"/>
            <a:ext cx="2590800" cy="762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t>Electrical</a:t>
            </a:r>
            <a:endParaRPr lang="en-IN" sz="3200" dirty="0"/>
          </a:p>
        </p:txBody>
      </p:sp>
      <p:sp>
        <p:nvSpPr>
          <p:cNvPr id="6" name="Rectangle 5"/>
          <p:cNvSpPr/>
          <p:nvPr/>
        </p:nvSpPr>
        <p:spPr>
          <a:xfrm>
            <a:off x="3048000" y="2639112"/>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err="1" smtClean="0"/>
              <a:t>Electr</a:t>
            </a:r>
            <a:endParaRPr lang="en-IN" sz="3200" dirty="0"/>
          </a:p>
        </p:txBody>
      </p:sp>
      <p:cxnSp>
        <p:nvCxnSpPr>
          <p:cNvPr id="8" name="Straight Arrow Connector 7"/>
          <p:cNvCxnSpPr>
            <a:stCxn id="6" idx="0"/>
          </p:cNvCxnSpPr>
          <p:nvPr/>
        </p:nvCxnSpPr>
        <p:spPr>
          <a:xfrm flipH="1" flipV="1">
            <a:off x="3124200" y="1800912"/>
            <a:ext cx="12954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p:cNvCxnSpPr>
          <p:nvPr/>
        </p:nvCxnSpPr>
        <p:spPr>
          <a:xfrm flipV="1">
            <a:off x="4419600" y="1800912"/>
            <a:ext cx="1143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3733800"/>
            <a:ext cx="8382000" cy="2677656"/>
          </a:xfrm>
          <a:prstGeom prst="rect">
            <a:avLst/>
          </a:prstGeom>
          <a:noFill/>
        </p:spPr>
        <p:txBody>
          <a:bodyPr wrap="square" rtlCol="0">
            <a:spAutoFit/>
          </a:bodyPr>
          <a:lstStyle/>
          <a:p>
            <a:r>
              <a:rPr lang="en-IN" sz="2400" dirty="0" smtClean="0"/>
              <a:t>Some database systems automatically truncate words and search all variants based on this stem. They may offer you the option of selecting or deselecting this function. </a:t>
            </a:r>
          </a:p>
          <a:p>
            <a:r>
              <a:rPr lang="en-IN" sz="2400" dirty="0" smtClean="0"/>
              <a:t>With a stemming function activated, a word like ‘electricity’ would be automatically truncated to a common word stem like ‘</a:t>
            </a:r>
            <a:r>
              <a:rPr lang="en-IN" sz="2400" dirty="0" err="1" smtClean="0"/>
              <a:t>electr</a:t>
            </a:r>
            <a:r>
              <a:rPr lang="en-IN" sz="2400" dirty="0" smtClean="0"/>
              <a:t>’, searching for words like: ‘electrical’, ‘electronic’, and naturally, ‘electricity’.</a:t>
            </a:r>
            <a:endParaRPr lang="en-IN" sz="2400" dirty="0"/>
          </a:p>
        </p:txBody>
      </p:sp>
      <p:sp>
        <p:nvSpPr>
          <p:cNvPr id="3" name="Rectangle 2"/>
          <p:cNvSpPr/>
          <p:nvPr/>
        </p:nvSpPr>
        <p:spPr>
          <a:xfrm>
            <a:off x="7604567" y="201623"/>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7" name="TextBox 6"/>
          <p:cNvSpPr txBox="1"/>
          <p:nvPr/>
        </p:nvSpPr>
        <p:spPr>
          <a:xfrm>
            <a:off x="6553200" y="2639112"/>
            <a:ext cx="104576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41312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par>
                          <p:cTn id="13" fill="hold">
                            <p:stCondLst>
                              <p:cond delay="12281"/>
                            </p:stCondLst>
                            <p:childTnLst>
                              <p:par>
                                <p:cTn id="14" presetID="1" presetClass="entr" presetSubtype="0" fill="hold" nodeType="afterEffect">
                                  <p:stCondLst>
                                    <p:cond delay="0"/>
                                  </p:stCondLst>
                                  <p:iterate type="lt">
                                    <p:tmAbs val="80"/>
                                  </p:iterate>
                                  <p:childTnLst>
                                    <p:set>
                                      <p:cBhvr>
                                        <p:cTn id="15" dur="1" fill="hold">
                                          <p:stCondLst>
                                            <p:cond delay="0"/>
                                          </p:stCondLst>
                                        </p:cTn>
                                        <p:tgtEl>
                                          <p:spTgt spid="15">
                                            <p:txEl>
                                              <p:pRg st="1" end="1"/>
                                            </p:txEl>
                                          </p:spTgt>
                                        </p:tgtEl>
                                        <p:attrNameLst>
                                          <p:attrName>style.visibility</p:attrName>
                                        </p:attrNameLst>
                                      </p:cBhvr>
                                      <p:to>
                                        <p:strVal val="visible"/>
                                      </p:to>
                                    </p:set>
                                  </p:childTnLst>
                                </p:cTn>
                              </p:par>
                            </p:childTnLst>
                          </p:cTn>
                        </p:par>
                        <p:par>
                          <p:cTn id="16" fill="hold">
                            <p:stCondLst>
                              <p:cond delay="27162"/>
                            </p:stCondLst>
                            <p:childTnLst>
                              <p:par>
                                <p:cTn id="17" presetID="16" presetClass="entr" presetSubtype="21" fill="hold" grpId="0" nodeType="afterEffect">
                                  <p:stCondLst>
                                    <p:cond delay="0"/>
                                  </p:stCondLst>
                                  <p:iterate type="lt">
                                    <p:tmAbs val="80"/>
                                  </p:iterate>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8062"/>
                            </p:stCondLst>
                            <p:childTnLst>
                              <p:par>
                                <p:cTn id="21" presetID="10" presetClass="entr" presetSubtype="0" fill="hold" nodeType="afterEffect">
                                  <p:stCondLst>
                                    <p:cond delay="0"/>
                                  </p:stCondLst>
                                  <p:iterate type="lt">
                                    <p:tmAbs val="8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8562"/>
                            </p:stCondLst>
                            <p:childTnLst>
                              <p:par>
                                <p:cTn id="25" presetID="10" presetClass="entr" presetSubtype="0" fill="hold" grpId="0" nodeType="afterEffect">
                                  <p:stCondLst>
                                    <p:cond delay="0"/>
                                  </p:stCondLst>
                                  <p:iterate type="lt">
                                    <p:tmAbs val="8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9862"/>
                            </p:stCondLst>
                            <p:childTnLst>
                              <p:par>
                                <p:cTn id="29" presetID="10" presetClass="entr" presetSubtype="0" fill="hold" nodeType="afterEffect">
                                  <p:stCondLst>
                                    <p:cond delay="0"/>
                                  </p:stCondLst>
                                  <p:iterate type="lt">
                                    <p:tmAbs val="8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0362"/>
                            </p:stCondLst>
                            <p:childTnLst>
                              <p:par>
                                <p:cTn id="33" presetID="10" presetClass="entr" presetSubtype="0" fill="hold" grpId="0" nodeType="afterEffect">
                                  <p:stCondLst>
                                    <p:cond delay="0"/>
                                  </p:stCondLst>
                                  <p:iterate type="lt">
                                    <p:tmAbs val="80"/>
                                  </p:iterate>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1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Quality vs. Quantity</a:t>
            </a:r>
            <a:endParaRPr lang="en-IN" dirty="0"/>
          </a:p>
        </p:txBody>
      </p:sp>
      <p:sp>
        <p:nvSpPr>
          <p:cNvPr id="3" name="Content Placeholder 2"/>
          <p:cNvSpPr>
            <a:spLocks noGrp="1"/>
          </p:cNvSpPr>
          <p:nvPr>
            <p:ph idx="1"/>
          </p:nvPr>
        </p:nvSpPr>
        <p:spPr/>
        <p:txBody>
          <a:bodyPr/>
          <a:lstStyle/>
          <a:p>
            <a:pPr marL="0" indent="0">
              <a:buNone/>
            </a:pPr>
            <a:endParaRPr lang="en-IN" dirty="0"/>
          </a:p>
          <a:p>
            <a:pPr marL="0" indent="0">
              <a:buNone/>
            </a:pPr>
            <a:r>
              <a:rPr lang="en-IN" dirty="0" smtClean="0"/>
              <a:t>As easy as it is to do a casual search, you probably also know that there’s a difference between quality and quantity in terms of search results. The difference between a casual search and a serious search is that a serious search will allow you to balance recall (how wide the search is) with precision (how specific the search is).</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19600"/>
            <a:ext cx="3124200" cy="20470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376978"/>
            <a:ext cx="3124200" cy="2082800"/>
          </a:xfrm>
          <a:prstGeom prst="rect">
            <a:avLst/>
          </a:prstGeom>
        </p:spPr>
      </p:pic>
      <p:sp>
        <p:nvSpPr>
          <p:cNvPr id="6" name="Rectangle 5"/>
          <p:cNvSpPr/>
          <p:nvPr/>
        </p:nvSpPr>
        <p:spPr>
          <a:xfrm>
            <a:off x="7436245" y="2746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7" name="TextBox 6"/>
          <p:cNvSpPr txBox="1"/>
          <p:nvPr/>
        </p:nvSpPr>
        <p:spPr>
          <a:xfrm>
            <a:off x="4724400" y="5757968"/>
            <a:ext cx="248786" cy="369332"/>
          </a:xfrm>
          <a:prstGeom prst="rect">
            <a:avLst/>
          </a:prstGeom>
          <a:noFill/>
        </p:spPr>
        <p:txBody>
          <a:bodyPr wrap="none" rtlCol="0">
            <a:spAutoFit/>
          </a:bodyPr>
          <a:lstStyle/>
          <a:p>
            <a:r>
              <a:rPr lang="en-IN" dirty="0" smtClean="0"/>
              <a:t> </a:t>
            </a:r>
            <a:endParaRPr lang="en-IN" dirty="0"/>
          </a:p>
        </p:txBody>
      </p:sp>
    </p:spTree>
    <p:extLst>
      <p:ext uri="{BB962C8B-B14F-4D97-AF65-F5344CB8AC3E}">
        <p14:creationId xmlns:p14="http://schemas.microsoft.com/office/powerpoint/2010/main" val="266350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80"/>
                                  </p:iterate>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iterate type="lt">
                                    <p:tmAbs val="80"/>
                                  </p:iterate>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163472"/>
            <a:ext cx="2971800" cy="2971800"/>
          </a:xfrm>
          <a:prstGeom prst="rect">
            <a:avLst/>
          </a:prstGeom>
        </p:spPr>
      </p:pic>
      <p:sp>
        <p:nvSpPr>
          <p:cNvPr id="3" name="Content Placeholder 2"/>
          <p:cNvSpPr>
            <a:spLocks noGrp="1"/>
          </p:cNvSpPr>
          <p:nvPr>
            <p:ph idx="1"/>
          </p:nvPr>
        </p:nvSpPr>
        <p:spPr>
          <a:xfrm>
            <a:off x="457200" y="152400"/>
            <a:ext cx="8229600" cy="4525963"/>
          </a:xfrm>
        </p:spPr>
        <p:txBody>
          <a:bodyPr>
            <a:normAutofit/>
          </a:bodyPr>
          <a:lstStyle/>
          <a:p>
            <a:pPr marL="0" indent="0" algn="ctr">
              <a:buNone/>
            </a:pPr>
            <a:r>
              <a:rPr lang="en-IN" sz="6600" dirty="0" smtClean="0"/>
              <a:t>Ask yourself</a:t>
            </a:r>
            <a:endParaRPr lang="en-IN" sz="6600" dirty="0"/>
          </a:p>
        </p:txBody>
      </p:sp>
      <p:sp>
        <p:nvSpPr>
          <p:cNvPr id="5" name="TextBox 4"/>
          <p:cNvSpPr txBox="1"/>
          <p:nvPr/>
        </p:nvSpPr>
        <p:spPr>
          <a:xfrm>
            <a:off x="762000" y="4114800"/>
            <a:ext cx="7924800" cy="1569660"/>
          </a:xfrm>
          <a:prstGeom prst="rect">
            <a:avLst/>
          </a:prstGeom>
          <a:noFill/>
        </p:spPr>
        <p:txBody>
          <a:bodyPr wrap="square" rtlCol="0">
            <a:spAutoFit/>
          </a:bodyPr>
          <a:lstStyle/>
          <a:p>
            <a:pPr marL="285750" indent="-285750">
              <a:buFont typeface="Arial" panose="020B0604020202020204" pitchFamily="34" charset="0"/>
              <a:buChar char="•"/>
            </a:pPr>
            <a:r>
              <a:rPr lang="en-IN" sz="2400" dirty="0" smtClean="0"/>
              <a:t>Are some words required to be in your result?</a:t>
            </a:r>
          </a:p>
          <a:p>
            <a:pPr marL="285750" indent="-285750">
              <a:buFont typeface="Arial" panose="020B0604020202020204" pitchFamily="34" charset="0"/>
              <a:buChar char="•"/>
            </a:pPr>
            <a:r>
              <a:rPr lang="en-IN" sz="2400" dirty="0" smtClean="0"/>
              <a:t>Are any words to be excluded?</a:t>
            </a:r>
          </a:p>
          <a:p>
            <a:pPr marL="285750" indent="-285750">
              <a:buFont typeface="Arial" panose="020B0604020202020204" pitchFamily="34" charset="0"/>
              <a:buChar char="•"/>
            </a:pPr>
            <a:r>
              <a:rPr lang="en-IN" sz="2400" dirty="0" smtClean="0"/>
              <a:t>Should some words be next to one another?</a:t>
            </a:r>
          </a:p>
          <a:p>
            <a:pPr marL="285750" indent="-285750">
              <a:buFont typeface="Arial" panose="020B0604020202020204" pitchFamily="34" charset="0"/>
              <a:buChar char="•"/>
            </a:pPr>
            <a:r>
              <a:rPr lang="en-IN" sz="2400" dirty="0" smtClean="0"/>
              <a:t>Should some words be near to one another, and how near?</a:t>
            </a:r>
          </a:p>
        </p:txBody>
      </p:sp>
      <p:sp>
        <p:nvSpPr>
          <p:cNvPr id="2" name="Rectangle 1"/>
          <p:cNvSpPr/>
          <p:nvPr/>
        </p:nvSpPr>
        <p:spPr>
          <a:xfrm>
            <a:off x="7620000" y="1524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4724400" y="5757968"/>
            <a:ext cx="248786" cy="369332"/>
          </a:xfrm>
          <a:prstGeom prst="rect">
            <a:avLst/>
          </a:prstGeom>
          <a:noFill/>
        </p:spPr>
        <p:txBody>
          <a:bodyPr wrap="none" rtlCol="0">
            <a:spAutoFit/>
          </a:bodyPr>
          <a:lstStyle/>
          <a:p>
            <a:r>
              <a:rPr lang="en-IN" dirty="0" smtClean="0"/>
              <a:t> </a:t>
            </a:r>
            <a:endParaRPr lang="en-IN" dirty="0"/>
          </a:p>
        </p:txBody>
      </p:sp>
    </p:spTree>
    <p:extLst>
      <p:ext uri="{BB962C8B-B14F-4D97-AF65-F5344CB8AC3E}">
        <p14:creationId xmlns:p14="http://schemas.microsoft.com/office/powerpoint/2010/main" val="28224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nodeType="afterEffect">
                                  <p:stCondLst>
                                    <p:cond delay="0"/>
                                  </p:stCondLst>
                                  <p:iterate type="lt">
                                    <p:tmAbs val="80"/>
                                  </p:iterate>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par>
                          <p:cTn id="19" fill="hold">
                            <p:stCondLst>
                              <p:cond delay="3381"/>
                            </p:stCondLst>
                            <p:childTnLst>
                              <p:par>
                                <p:cTn id="20" presetID="1" presetClass="entr" presetSubtype="0" fill="hold" nodeType="afterEffect">
                                  <p:stCondLst>
                                    <p:cond delay="0"/>
                                  </p:stCondLst>
                                  <p:iterate type="lt">
                                    <p:tmAbs val="80"/>
                                  </p:iterate>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par>
                          <p:cTn id="22" fill="hold">
                            <p:stCondLst>
                              <p:cond delay="5222"/>
                            </p:stCondLst>
                            <p:childTnLst>
                              <p:par>
                                <p:cTn id="23" presetID="1" presetClass="entr" presetSubtype="0" fill="hold" nodeType="afterEffect">
                                  <p:stCondLst>
                                    <p:cond delay="0"/>
                                  </p:stCondLst>
                                  <p:iterate type="lt">
                                    <p:tmAbs val="80"/>
                                  </p:iterate>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par>
                          <p:cTn id="25" fill="hold">
                            <p:stCondLst>
                              <p:cond delay="7863"/>
                            </p:stCondLst>
                            <p:childTnLst>
                              <p:par>
                                <p:cTn id="26" presetID="1" presetClass="entr" presetSubtype="0" fill="hold" nodeType="afterEffect">
                                  <p:stCondLst>
                                    <p:cond delay="0"/>
                                  </p:stCondLst>
                                  <p:iterate type="lt">
                                    <p:tmAbs val="80"/>
                                  </p:iterate>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ppt_x</p:attrName>
                                        </p:attrNameLst>
                                      </p:cBhvr>
                                      <p:tavLst>
                                        <p:tav tm="0">
                                          <p:val>
                                            <p:strVal val="#ppt_x"/>
                                          </p:val>
                                        </p:tav>
                                        <p:tav tm="100000">
                                          <p:val>
                                            <p:strVal val="#ppt_x"/>
                                          </p:val>
                                        </p:tav>
                                      </p:tavLst>
                                    </p:anim>
                                    <p:anim calcmode="lin" valueType="num">
                                      <p:cBhvr>
                                        <p:cTn id="34"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99" y="990601"/>
            <a:ext cx="7839501" cy="2133600"/>
          </a:xfrm>
        </p:spPr>
        <p:txBody>
          <a:bodyPr/>
          <a:lstStyle/>
          <a:p>
            <a:pPr marL="0" indent="0">
              <a:buNone/>
            </a:pPr>
            <a:r>
              <a:rPr lang="en-IN" dirty="0" smtClean="0"/>
              <a:t>Database systems often offer similar functionality – operators, phrasing, nesting and fields etc. – but the options from which you can choose, the specific functions available to you and how they work in practice will differ from one database system to another.</a:t>
            </a:r>
            <a:endParaRPr lang="en-IN" dirty="0"/>
          </a:p>
        </p:txBody>
      </p:sp>
      <p:sp>
        <p:nvSpPr>
          <p:cNvPr id="4" name="TextBox 3"/>
          <p:cNvSpPr txBox="1"/>
          <p:nvPr/>
        </p:nvSpPr>
        <p:spPr>
          <a:xfrm>
            <a:off x="466299" y="3824242"/>
            <a:ext cx="7696200" cy="2062103"/>
          </a:xfrm>
          <a:prstGeom prst="rect">
            <a:avLst/>
          </a:prstGeom>
          <a:noFill/>
        </p:spPr>
        <p:txBody>
          <a:bodyPr wrap="square" rtlCol="0">
            <a:spAutoFit/>
          </a:bodyPr>
          <a:lstStyle/>
          <a:p>
            <a:r>
              <a:rPr lang="en-IN" sz="3200" dirty="0" smtClean="0"/>
              <a:t>More than keywords:</a:t>
            </a:r>
            <a:endParaRPr lang="en-IN" sz="2400" dirty="0" smtClean="0"/>
          </a:p>
          <a:p>
            <a:r>
              <a:rPr lang="en-IN" sz="2400" dirty="0" smtClean="0"/>
              <a:t>As there are pitfalls relying on keywords alone, patent database systems often offer you a broad array of choices so that you can strike a balance between recall and precision in your search.</a:t>
            </a:r>
          </a:p>
        </p:txBody>
      </p:sp>
      <p:sp>
        <p:nvSpPr>
          <p:cNvPr id="5" name="Rectangle 4"/>
          <p:cNvSpPr/>
          <p:nvPr/>
        </p:nvSpPr>
        <p:spPr>
          <a:xfrm>
            <a:off x="7688483" y="26328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5943600" y="5886345"/>
            <a:ext cx="838200" cy="369332"/>
          </a:xfrm>
          <a:prstGeom prst="rect">
            <a:avLst/>
          </a:prstGeom>
          <a:noFill/>
        </p:spPr>
        <p:txBody>
          <a:bodyPr wrap="square" rtlCol="0">
            <a:spAutoFit/>
          </a:bodyPr>
          <a:lstStyle/>
          <a:p>
            <a:r>
              <a:rPr lang="en-IN" dirty="0" smtClean="0"/>
              <a:t> </a:t>
            </a:r>
            <a:endParaRPr lang="en-IN" dirty="0"/>
          </a:p>
        </p:txBody>
      </p:sp>
      <p:sp>
        <p:nvSpPr>
          <p:cNvPr id="8" name="TextBox 7"/>
          <p:cNvSpPr txBox="1"/>
          <p:nvPr/>
        </p:nvSpPr>
        <p:spPr>
          <a:xfrm>
            <a:off x="466299" y="405826"/>
            <a:ext cx="2541080" cy="584775"/>
          </a:xfrm>
          <a:prstGeom prst="rect">
            <a:avLst/>
          </a:prstGeom>
          <a:noFill/>
        </p:spPr>
        <p:txBody>
          <a:bodyPr wrap="none" rtlCol="0">
            <a:spAutoFit/>
          </a:bodyPr>
          <a:lstStyle/>
          <a:p>
            <a:r>
              <a:rPr lang="en-IN" sz="3200" dirty="0" smtClean="0"/>
              <a:t>The difference</a:t>
            </a:r>
            <a:endParaRPr lang="en-IN" sz="3200" dirty="0"/>
          </a:p>
        </p:txBody>
      </p:sp>
    </p:spTree>
    <p:extLst>
      <p:ext uri="{BB962C8B-B14F-4D97-AF65-F5344CB8AC3E}">
        <p14:creationId xmlns:p14="http://schemas.microsoft.com/office/powerpoint/2010/main" val="12098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80"/>
                                  </p:iterate>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96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1848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19763"/>
                            </p:stCondLst>
                            <p:childTnLst>
                              <p:par>
                                <p:cTn id="14" presetID="1" presetClass="entr" presetSubtype="0" fill="hold" nodeType="afterEffect">
                                  <p:stCondLst>
                                    <p:cond delay="0"/>
                                  </p:stCondLst>
                                  <p:iterate type="lt">
                                    <p:tmAbs val="80"/>
                                  </p:iterate>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Choices available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3241" y="846138"/>
            <a:ext cx="2073559" cy="4792662"/>
          </a:xfrm>
        </p:spPr>
      </p:pic>
      <p:sp>
        <p:nvSpPr>
          <p:cNvPr id="5" name="TextBox 4"/>
          <p:cNvSpPr txBox="1"/>
          <p:nvPr/>
        </p:nvSpPr>
        <p:spPr>
          <a:xfrm>
            <a:off x="1663202" y="1409677"/>
            <a:ext cx="6019800" cy="461665"/>
          </a:xfrm>
          <a:prstGeom prst="rect">
            <a:avLst/>
          </a:prstGeom>
          <a:noFill/>
        </p:spPr>
        <p:txBody>
          <a:bodyPr wrap="square" rtlCol="0">
            <a:spAutoFit/>
          </a:bodyPr>
          <a:lstStyle/>
          <a:p>
            <a:r>
              <a:rPr lang="en-IN" sz="2400" dirty="0" smtClean="0"/>
              <a:t>You can search using:</a:t>
            </a:r>
            <a:endParaRPr lang="en-IN" sz="2400" dirty="0"/>
          </a:p>
        </p:txBody>
      </p:sp>
      <p:sp>
        <p:nvSpPr>
          <p:cNvPr id="6" name="TextBox 5"/>
          <p:cNvSpPr txBox="1"/>
          <p:nvPr/>
        </p:nvSpPr>
        <p:spPr>
          <a:xfrm>
            <a:off x="457200" y="2117826"/>
            <a:ext cx="6019800" cy="3785652"/>
          </a:xfrm>
          <a:prstGeom prst="rect">
            <a:avLst/>
          </a:prstGeom>
          <a:noFill/>
        </p:spPr>
        <p:txBody>
          <a:bodyPr wrap="square" rtlCol="0">
            <a:spAutoFit/>
          </a:bodyPr>
          <a:lstStyle/>
          <a:p>
            <a:pPr marL="285750" indent="-285750">
              <a:buFont typeface="Arial" panose="020B0604020202020204" pitchFamily="34" charset="0"/>
              <a:buChar char="•"/>
            </a:pPr>
            <a:r>
              <a:rPr lang="en-IN" sz="2400" dirty="0" smtClean="0"/>
              <a:t>Whole words or names, or just parts of them</a:t>
            </a:r>
          </a:p>
          <a:p>
            <a:pPr marL="285750" indent="-285750">
              <a:buFont typeface="Arial" panose="020B0604020202020204" pitchFamily="34" charset="0"/>
              <a:buChar char="•"/>
            </a:pPr>
            <a:r>
              <a:rPr lang="en-IN" sz="2400" dirty="0" smtClean="0"/>
              <a:t>Phrases</a:t>
            </a:r>
          </a:p>
          <a:p>
            <a:pPr marL="285750" indent="-285750">
              <a:buFont typeface="Arial" panose="020B0604020202020204" pitchFamily="34" charset="0"/>
              <a:buChar char="•"/>
            </a:pPr>
            <a:r>
              <a:rPr lang="en-IN" sz="2400" dirty="0" smtClean="0"/>
              <a:t>Classifications and other ways of identifying technologies</a:t>
            </a:r>
          </a:p>
          <a:p>
            <a:pPr marL="285750" indent="-285750">
              <a:buFont typeface="Arial" panose="020B0604020202020204" pitchFamily="34" charset="0"/>
              <a:buChar char="•"/>
            </a:pPr>
            <a:r>
              <a:rPr lang="en-IN" sz="2400" dirty="0" smtClean="0"/>
              <a:t>Numbers or dates</a:t>
            </a:r>
          </a:p>
          <a:p>
            <a:pPr marL="285750" indent="-285750">
              <a:buFont typeface="Arial" panose="020B0604020202020204" pitchFamily="34" charset="0"/>
              <a:buChar char="•"/>
            </a:pPr>
            <a:r>
              <a:rPr lang="en-IN" sz="2400" dirty="0" smtClean="0"/>
              <a:t>Parentheses i.e. brackets (nesting) to help determine how terms are combined</a:t>
            </a:r>
          </a:p>
          <a:p>
            <a:pPr marL="285750" indent="-285750">
              <a:buFont typeface="Arial" panose="020B0604020202020204" pitchFamily="34" charset="0"/>
              <a:buChar char="•"/>
            </a:pPr>
            <a:r>
              <a:rPr lang="en-IN" sz="2400" dirty="0" smtClean="0"/>
              <a:t>Fields e.g. the full text, the front page, or perhaps just the title, the abstract, the patent numbers, or the dates </a:t>
            </a:r>
            <a:endParaRPr lang="en-IN" sz="2400" dirty="0"/>
          </a:p>
        </p:txBody>
      </p:sp>
      <p:sp>
        <p:nvSpPr>
          <p:cNvPr id="3" name="Rectangle 2"/>
          <p:cNvSpPr/>
          <p:nvPr/>
        </p:nvSpPr>
        <p:spPr>
          <a:xfrm>
            <a:off x="7452167" y="2746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7" name="TextBox 6"/>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37538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lt">
                                    <p:tmAbs val="80"/>
                                  </p:iterate>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p:stCondLst>
                              <p:cond delay="1361"/>
                            </p:stCondLst>
                            <p:childTnLst>
                              <p:par>
                                <p:cTn id="15" presetID="1" presetClass="entr" presetSubtype="0" fill="hold" nodeType="afterEffect">
                                  <p:stCondLst>
                                    <p:cond delay="0"/>
                                  </p:stCondLst>
                                  <p:iterate type="lt">
                                    <p:tmAbs val="80"/>
                                  </p:iterate>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par>
                          <p:cTn id="17" fill="hold">
                            <p:stCondLst>
                              <p:cond delay="4082"/>
                            </p:stCondLst>
                            <p:childTnLst>
                              <p:par>
                                <p:cTn id="18" presetID="1" presetClass="entr" presetSubtype="0" fill="hold" nodeType="afterEffect">
                                  <p:stCondLst>
                                    <p:cond delay="0"/>
                                  </p:stCondLst>
                                  <p:iterate type="lt">
                                    <p:tmAbs val="80"/>
                                  </p:iterate>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par>
                          <p:cTn id="20" fill="hold">
                            <p:stCondLst>
                              <p:cond delay="4563"/>
                            </p:stCondLst>
                            <p:childTnLst>
                              <p:par>
                                <p:cTn id="21" presetID="1" presetClass="entr" presetSubtype="0" fill="hold" nodeType="afterEffect">
                                  <p:stCondLst>
                                    <p:cond delay="0"/>
                                  </p:stCondLst>
                                  <p:iterate type="lt">
                                    <p:tmAbs val="80"/>
                                  </p:iterate>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par>
                          <p:cTn id="23" fill="hold">
                            <p:stCondLst>
                              <p:cond delay="8644"/>
                            </p:stCondLst>
                            <p:childTnLst>
                              <p:par>
                                <p:cTn id="24" presetID="1" presetClass="entr" presetSubtype="0" fill="hold" nodeType="afterEffect">
                                  <p:stCondLst>
                                    <p:cond delay="0"/>
                                  </p:stCondLst>
                                  <p:iterate type="lt">
                                    <p:tmAbs val="80"/>
                                  </p:iterate>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par>
                          <p:cTn id="26" fill="hold">
                            <p:stCondLst>
                              <p:cond delay="9685"/>
                            </p:stCondLst>
                            <p:childTnLst>
                              <p:par>
                                <p:cTn id="27" presetID="1" presetClass="entr" presetSubtype="0" fill="hold" nodeType="afterEffect">
                                  <p:stCondLst>
                                    <p:cond delay="0"/>
                                  </p:stCondLst>
                                  <p:iterate type="lt">
                                    <p:tmAbs val="80"/>
                                  </p:iterate>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par>
                          <p:cTn id="29" fill="hold">
                            <p:stCondLst>
                              <p:cond delay="14886"/>
                            </p:stCondLst>
                            <p:childTnLst>
                              <p:par>
                                <p:cTn id="30" presetID="1" presetClass="entr" presetSubtype="0" fill="hold" nodeType="afterEffect">
                                  <p:stCondLst>
                                    <p:cond delay="0"/>
                                  </p:stCondLst>
                                  <p:iterate type="lt">
                                    <p:tmAbs val="80"/>
                                  </p:iterate>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6" presetClass="emph" presetSubtype="0" fill="hold" nodeType="withEffect">
                                  <p:stCondLst>
                                    <p:cond delay="0"/>
                                  </p:stCondLst>
                                  <p:childTnLst>
                                    <p:animScale>
                                      <p:cBhvr>
                                        <p:cTn id="33" dur="2000" fill="hold"/>
                                        <p:tgtEl>
                                          <p:spTgt spid="4"/>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1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6600" dirty="0" smtClean="0"/>
              <a:t>In short</a:t>
            </a:r>
            <a:endParaRPr lang="en-IN" sz="6600" dirty="0"/>
          </a:p>
        </p:txBody>
      </p:sp>
      <p:sp>
        <p:nvSpPr>
          <p:cNvPr id="3" name="Content Placeholder 2"/>
          <p:cNvSpPr>
            <a:spLocks noGrp="1"/>
          </p:cNvSpPr>
          <p:nvPr>
            <p:ph idx="1"/>
          </p:nvPr>
        </p:nvSpPr>
        <p:spPr/>
        <p:txBody>
          <a:bodyPr>
            <a:normAutofit/>
          </a:bodyPr>
          <a:lstStyle/>
          <a:p>
            <a:pPr marL="0" indent="0">
              <a:buNone/>
            </a:pPr>
            <a:r>
              <a:rPr lang="en-IN" sz="4400" dirty="0" smtClean="0"/>
              <a:t>You can structure your search queries using operators, phrasing and nesting; and you can direct your search to selected areas of the database system by specifying which fields are to be searched.</a:t>
            </a:r>
            <a:endParaRPr lang="en-IN" sz="4400" dirty="0"/>
          </a:p>
        </p:txBody>
      </p:sp>
      <p:sp>
        <p:nvSpPr>
          <p:cNvPr id="4" name="Rectangle 3"/>
          <p:cNvSpPr/>
          <p:nvPr/>
        </p:nvSpPr>
        <p:spPr>
          <a:xfrm>
            <a:off x="7452167" y="274638"/>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58400" y="3558381"/>
            <a:ext cx="609600" cy="609600"/>
          </a:xfrm>
          <a:prstGeom prst="rect">
            <a:avLst/>
          </a:prstGeom>
        </p:spPr>
      </p:pic>
      <p:sp>
        <p:nvSpPr>
          <p:cNvPr id="6" name="TextBox 5"/>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20983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8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8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1"/>
            <a:ext cx="8229600" cy="1219200"/>
          </a:xfrm>
        </p:spPr>
        <p:txBody>
          <a:bodyPr>
            <a:normAutofit/>
          </a:bodyPr>
          <a:lstStyle/>
          <a:p>
            <a:pPr marL="0" indent="0" algn="ctr">
              <a:buNone/>
            </a:pPr>
            <a:r>
              <a:rPr lang="en-IN" sz="4400" dirty="0" smtClean="0"/>
              <a:t>Boolean operators</a:t>
            </a:r>
            <a:endParaRPr lang="en-IN" sz="4400" dirty="0"/>
          </a:p>
        </p:txBody>
      </p:sp>
      <p:sp>
        <p:nvSpPr>
          <p:cNvPr id="4" name="TextBox 3"/>
          <p:cNvSpPr txBox="1"/>
          <p:nvPr/>
        </p:nvSpPr>
        <p:spPr>
          <a:xfrm>
            <a:off x="685800" y="1676401"/>
            <a:ext cx="7696200" cy="3416320"/>
          </a:xfrm>
          <a:prstGeom prst="rect">
            <a:avLst/>
          </a:prstGeom>
          <a:noFill/>
        </p:spPr>
        <p:txBody>
          <a:bodyPr wrap="square" rtlCol="0">
            <a:spAutoFit/>
          </a:bodyPr>
          <a:lstStyle/>
          <a:p>
            <a:r>
              <a:rPr lang="en-IN" sz="2400" dirty="0" smtClean="0"/>
              <a:t>These are the most commonly used operators in online searching and are derived from Boolean algebra, the basis of digital computer logic. </a:t>
            </a:r>
            <a:endParaRPr lang="en-IN" sz="2400" dirty="0"/>
          </a:p>
          <a:p>
            <a:endParaRPr lang="en-IN" sz="2400" dirty="0" smtClean="0"/>
          </a:p>
          <a:p>
            <a:r>
              <a:rPr lang="en-IN" sz="2400" dirty="0" smtClean="0"/>
              <a:t>This Boolean algebra is developed by a philosopher and mathematician, George Boole, born in 1815.</a:t>
            </a:r>
          </a:p>
          <a:p>
            <a:endParaRPr lang="en-IN" sz="2400" dirty="0"/>
          </a:p>
          <a:p>
            <a:r>
              <a:rPr lang="en-IN" sz="2400" dirty="0" smtClean="0"/>
              <a:t>These Boolean operators are nothing but the common words AND, OR, and NOT.</a:t>
            </a:r>
            <a:endParaRPr lang="en-IN" sz="2400" dirty="0"/>
          </a:p>
        </p:txBody>
      </p:sp>
      <p:sp>
        <p:nvSpPr>
          <p:cNvPr id="2" name="Rectangle 1"/>
          <p:cNvSpPr/>
          <p:nvPr/>
        </p:nvSpPr>
        <p:spPr>
          <a:xfrm>
            <a:off x="7528367" y="272535"/>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4953000" y="5903478"/>
            <a:ext cx="838200" cy="369332"/>
          </a:xfrm>
          <a:prstGeom prst="rect">
            <a:avLst/>
          </a:prstGeom>
          <a:noFill/>
        </p:spPr>
        <p:txBody>
          <a:bodyPr wrap="square" rtlCol="0">
            <a:spAutoFit/>
          </a:bodyPr>
          <a:lstStyle/>
          <a:p>
            <a:r>
              <a:rPr lang="en-IN" dirty="0" smtClean="0"/>
              <a:t>  </a:t>
            </a:r>
            <a:endParaRPr lang="en-IN" dirty="0"/>
          </a:p>
        </p:txBody>
      </p:sp>
    </p:spTree>
    <p:extLst>
      <p:ext uri="{BB962C8B-B14F-4D97-AF65-F5344CB8AC3E}">
        <p14:creationId xmlns:p14="http://schemas.microsoft.com/office/powerpoint/2010/main" val="14488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201"/>
                            </p:stCondLst>
                            <p:childTnLst>
                              <p:par>
                                <p:cTn id="8" presetID="1" presetClass="entr" presetSubtype="0" fill="hold" nodeType="afterEffect">
                                  <p:stCondLst>
                                    <p:cond delay="0"/>
                                  </p:stCondLst>
                                  <p:iterate type="lt">
                                    <p:tmAbs val="80"/>
                                  </p:iterate>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p:stCondLst>
                              <p:cond delay="10402"/>
                            </p:stCondLst>
                            <p:childTnLst>
                              <p:par>
                                <p:cTn id="11" presetID="1" presetClass="entr" presetSubtype="0" fill="hold" nodeType="afterEffect">
                                  <p:stCondLst>
                                    <p:cond delay="0"/>
                                  </p:stCondLst>
                                  <p:iterate type="lt">
                                    <p:tmAbs val="80"/>
                                  </p:iterate>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6963"/>
                            </p:stCondLst>
                            <p:childTnLst>
                              <p:par>
                                <p:cTn id="14" presetID="1" presetClass="entr" presetSubtype="0" fill="hold" nodeType="afterEffect">
                                  <p:stCondLst>
                                    <p:cond delay="0"/>
                                  </p:stCondLst>
                                  <p:iterate type="lt">
                                    <p:tmAbs val="80"/>
                                  </p:iterate>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3628</TotalTime>
  <Words>2058</Words>
  <Application>Microsoft Office PowerPoint</Application>
  <PresentationFormat>On-screen Show (4:3)</PresentationFormat>
  <Paragraphs>197</Paragraphs>
  <Slides>31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Tw Cen MT</vt:lpstr>
      <vt:lpstr>Thatch</vt:lpstr>
      <vt:lpstr>PowerPoint Presentation</vt:lpstr>
      <vt:lpstr>PowerPoint Presentation</vt:lpstr>
      <vt:lpstr>PowerPoint Presentation</vt:lpstr>
      <vt:lpstr>Quality vs. Quantity</vt:lpstr>
      <vt:lpstr>PowerPoint Presentation</vt:lpstr>
      <vt:lpstr>PowerPoint Presentation</vt:lpstr>
      <vt:lpstr>      Choices available</vt:lpstr>
      <vt:lpstr>In short</vt:lpstr>
      <vt:lpstr>PowerPoint Presentation</vt:lpstr>
      <vt:lpstr>Is it really simple as it seems?</vt:lpstr>
      <vt:lpstr>PowerPoint Presentation</vt:lpstr>
      <vt:lpstr>PowerPoint Presentation</vt:lpstr>
      <vt:lpstr>PowerPoint Presentation</vt:lpstr>
      <vt:lpstr>PowerPoint Presentation</vt:lpstr>
      <vt:lpstr>Basic operators</vt:lpstr>
      <vt:lpstr>PowerPoint Presentation</vt:lpstr>
      <vt:lpstr>The default</vt:lpstr>
      <vt:lpstr>Proximity operators</vt:lpstr>
      <vt:lpstr>The problem</vt:lpstr>
      <vt:lpstr> The solution</vt:lpstr>
      <vt:lpstr>The details</vt:lpstr>
      <vt:lpstr>For example,</vt:lpstr>
      <vt:lpstr>Add some variety</vt:lpstr>
      <vt:lpstr>PowerPoint Presentation</vt:lpstr>
      <vt:lpstr>PowerPoint Presentation</vt:lpstr>
      <vt:lpstr>PowerPoint Presentation</vt:lpstr>
      <vt:lpstr>Positioning wildcard operators</vt:lpstr>
      <vt:lpstr>PowerPoint Presentation</vt:lpstr>
      <vt:lpstr>PowerPoint Presentation</vt:lpstr>
      <vt:lpstr>PowerPoint Presentation</vt:lpstr>
      <vt:lpstr>Automatic truncation or stemming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Ashish Kadam</cp:lastModifiedBy>
  <cp:revision>285</cp:revision>
  <dcterms:created xsi:type="dcterms:W3CDTF">2016-05-19T03:35:04Z</dcterms:created>
  <dcterms:modified xsi:type="dcterms:W3CDTF">2016-06-19T15:47:37Z</dcterms:modified>
</cp:coreProperties>
</file>