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7"/>
  </p:notesMasterIdLst>
  <p:sldIdLst>
    <p:sldId id="256" r:id="rId2"/>
    <p:sldId id="257" r:id="rId3"/>
    <p:sldId id="258" r:id="rId4"/>
    <p:sldId id="259"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9" r:id="rId25"/>
    <p:sldId id="279" r:id="rId26"/>
    <p:sldId id="282" r:id="rId27"/>
    <p:sldId id="283" r:id="rId28"/>
    <p:sldId id="284" r:id="rId29"/>
    <p:sldId id="285" r:id="rId30"/>
    <p:sldId id="286" r:id="rId31"/>
    <p:sldId id="287"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9" d="100"/>
          <a:sy n="69" d="100"/>
        </p:scale>
        <p:origin x="-144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3D3ED3-24C0-4905-89D8-2496DBE813C9}" type="datetimeFigureOut">
              <a:rPr lang="en-US" smtClean="0"/>
              <a:t>12/06/2016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A6FD1-B18E-463F-9E17-1FFAF9E7062D}" type="slidenum">
              <a:rPr lang="en-US" smtClean="0"/>
              <a:t>‹#›</a:t>
            </a:fld>
            <a:endParaRPr lang="en-US"/>
          </a:p>
        </p:txBody>
      </p:sp>
    </p:spTree>
    <p:extLst>
      <p:ext uri="{BB962C8B-B14F-4D97-AF65-F5344CB8AC3E}">
        <p14:creationId xmlns:p14="http://schemas.microsoft.com/office/powerpoint/2010/main" val="231128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economics keep growing we need to people to</a:t>
            </a:r>
            <a:r>
              <a:rPr lang="en-US" baseline="0" dirty="0" smtClean="0"/>
              <a:t> invest in developing and bringing new technologies to market. That’s what innovation is – and vital part of creating growth.</a:t>
            </a:r>
            <a:endParaRPr lang="en-US" dirty="0"/>
          </a:p>
        </p:txBody>
      </p:sp>
      <p:sp>
        <p:nvSpPr>
          <p:cNvPr id="4" name="Slide Number Placeholder 3"/>
          <p:cNvSpPr>
            <a:spLocks noGrp="1"/>
          </p:cNvSpPr>
          <p:nvPr>
            <p:ph type="sldNum" sz="quarter" idx="10"/>
          </p:nvPr>
        </p:nvSpPr>
        <p:spPr/>
        <p:txBody>
          <a:bodyPr/>
          <a:lstStyle/>
          <a:p>
            <a:fld id="{FCBA6FD1-B18E-463F-9E17-1FFAF9E7062D}" type="slidenum">
              <a:rPr lang="en-US" smtClean="0"/>
              <a:t>17</a:t>
            </a:fld>
            <a:endParaRPr lang="en-US"/>
          </a:p>
        </p:txBody>
      </p:sp>
    </p:spTree>
    <p:extLst>
      <p:ext uri="{BB962C8B-B14F-4D97-AF65-F5344CB8AC3E}">
        <p14:creationId xmlns:p14="http://schemas.microsoft.com/office/powerpoint/2010/main" val="112863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A6FD1-B18E-463F-9E17-1FFAF9E7062D}" type="slidenum">
              <a:rPr lang="en-US" smtClean="0"/>
              <a:t>33</a:t>
            </a:fld>
            <a:endParaRPr lang="en-US"/>
          </a:p>
        </p:txBody>
      </p:sp>
    </p:spTree>
    <p:extLst>
      <p:ext uri="{BB962C8B-B14F-4D97-AF65-F5344CB8AC3E}">
        <p14:creationId xmlns:p14="http://schemas.microsoft.com/office/powerpoint/2010/main" val="3574955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828A6194-359D-42CC-B0CB-4B7542F1BCC9}" type="datetimeFigureOut">
              <a:rPr lang="en-US" smtClean="0"/>
              <a:t>12/06/2016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A6194-359D-42CC-B0CB-4B7542F1BCC9}" type="datetimeFigureOut">
              <a:rPr lang="en-US" smtClean="0"/>
              <a:t>12/06/2016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A6194-359D-42CC-B0CB-4B7542F1BCC9}" type="datetimeFigureOut">
              <a:rPr lang="en-US" smtClean="0"/>
              <a:t>12/06/2016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8A6194-359D-42CC-B0CB-4B7542F1BCC9}" type="datetimeFigureOut">
              <a:rPr lang="en-US" smtClean="0"/>
              <a:t>12/06/2016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828A6194-359D-42CC-B0CB-4B7542F1BCC9}" type="datetimeFigureOut">
              <a:rPr lang="en-US" smtClean="0"/>
              <a:t>12/06/2016</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E4B71849-DA2E-4418-97DC-5C871A16284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8A6194-359D-42CC-B0CB-4B7542F1BCC9}" type="datetimeFigureOut">
              <a:rPr lang="en-US" smtClean="0"/>
              <a:t>12/06/2016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8A6194-359D-42CC-B0CB-4B7542F1BCC9}" type="datetimeFigureOut">
              <a:rPr lang="en-US" smtClean="0"/>
              <a:t>12/06/2016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8A6194-359D-42CC-B0CB-4B7542F1BCC9}" type="datetimeFigureOut">
              <a:rPr lang="en-US" smtClean="0"/>
              <a:t>12/06/2016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8A6194-359D-42CC-B0CB-4B7542F1BCC9}" type="datetimeFigureOut">
              <a:rPr lang="en-US" smtClean="0"/>
              <a:t>12/06/2016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B71849-DA2E-4418-97DC-5C871A16284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28A6194-359D-42CC-B0CB-4B7542F1BCC9}" type="datetimeFigureOut">
              <a:rPr lang="en-US" smtClean="0"/>
              <a:t>12/06/2016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1849-DA2E-4418-97DC-5C871A162849}"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828A6194-359D-42CC-B0CB-4B7542F1BCC9}" type="datetimeFigureOut">
              <a:rPr lang="en-US" smtClean="0"/>
              <a:t>12/06/2016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B71849-DA2E-4418-97DC-5C871A162849}"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828A6194-359D-42CC-B0CB-4B7542F1BCC9}" type="datetimeFigureOut">
              <a:rPr lang="en-US" smtClean="0"/>
              <a:t>12/06/2016</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4B71849-DA2E-4418-97DC-5C871A16284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24.wmf"/><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0519" y="2209800"/>
            <a:ext cx="3764171" cy="2585323"/>
          </a:xfrm>
          <a:prstGeom prst="rect">
            <a:avLst/>
          </a:prstGeom>
          <a:noFill/>
        </p:spPr>
        <p:txBody>
          <a:bodyPr wrap="none" lIns="91440" tIns="45720" rIns="91440" bIns="45720">
            <a:spAutoFit/>
          </a:bodyPr>
          <a:lstStyle/>
          <a:p>
            <a:pPr algn="ctr"/>
            <a:r>
              <a:rPr lang="en-US" sz="5400" dirty="0"/>
              <a:t>IP-INITIAL®</a:t>
            </a:r>
            <a:endParaRPr lang="en-US" sz="5400" b="1" dirty="0">
              <a:ln w="19050">
                <a:solidFill>
                  <a:schemeClr val="tx2">
                    <a:tint val="1000"/>
                  </a:schemeClr>
                </a:solidFill>
                <a:prstDash val="solid"/>
              </a:ln>
              <a:effectLst>
                <a:outerShdw blurRad="50000" dist="50800" dir="7500000" algn="tl">
                  <a:srgbClr val="000000">
                    <a:shade val="5000"/>
                    <a:alpha val="35000"/>
                  </a:srgbClr>
                </a:outerShdw>
              </a:effectLst>
            </a:endParaRPr>
          </a:p>
          <a:p>
            <a:pPr algn="ctr"/>
            <a:r>
              <a:rPr lang="hi-IN" sz="5400" dirty="0"/>
              <a:t/>
            </a:r>
            <a:br>
              <a:rPr lang="hi-IN" sz="5400" dirty="0"/>
            </a:br>
            <a:r>
              <a:rPr lang="hi-IN" sz="5400" dirty="0"/>
              <a:t>द्वारा </a:t>
            </a:r>
            <a:r>
              <a:rPr lang="hi-IN" sz="5400" dirty="0" smtClean="0"/>
              <a:t>प्रस्तुत</a:t>
            </a:r>
            <a:endParaRPr lang="en-US" sz="5400"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pic>
        <p:nvPicPr>
          <p:cNvPr id="6146" name="Picture 2" descr="C:\Users\admin\Downloads\logo_IPiniti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195945"/>
            <a:ext cx="2363932" cy="25089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0519" y="413266"/>
            <a:ext cx="8417796" cy="923330"/>
          </a:xfrm>
          <a:prstGeom prst="rect">
            <a:avLst/>
          </a:prstGeom>
        </p:spPr>
        <p:txBody>
          <a:bodyPr wrap="square">
            <a:spAutoFit/>
          </a:bodyPr>
          <a:lstStyle/>
          <a:p>
            <a:r>
              <a:rPr lang="en-US" b="1" dirty="0" smtClean="0"/>
              <a:t>IP-INITIAL® is trademark/brand of </a:t>
            </a:r>
            <a:r>
              <a:rPr lang="en-US" b="1" dirty="0" err="1" smtClean="0"/>
              <a:t>Siddhast</a:t>
            </a:r>
            <a:r>
              <a:rPr lang="en-US" b="1" dirty="0" smtClean="0"/>
              <a:t> Intellectual Property Innovation , via which we provide training to IP- professionals , educational institutes in patent searching</a:t>
            </a:r>
            <a:endParaRPr lang="en-US" b="1"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7" name="TextBox 6"/>
          <p:cNvSpPr txBox="1"/>
          <p:nvPr/>
        </p:nvSpPr>
        <p:spPr>
          <a:xfrm>
            <a:off x="3352800" y="6454032"/>
            <a:ext cx="44114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228600" y="5530702"/>
            <a:ext cx="8417796" cy="646331"/>
          </a:xfrm>
          <a:prstGeom prst="rect">
            <a:avLst/>
          </a:prstGeom>
        </p:spPr>
        <p:txBody>
          <a:bodyPr wrap="square">
            <a:spAutoFit/>
          </a:bodyPr>
          <a:lstStyle/>
          <a:p>
            <a:r>
              <a:rPr lang="en-US" dirty="0" smtClean="0"/>
              <a:t>IP </a:t>
            </a:r>
            <a:r>
              <a:rPr lang="hi-IN" dirty="0" smtClean="0"/>
              <a:t>​​</a:t>
            </a:r>
            <a:r>
              <a:rPr lang="en-US" dirty="0"/>
              <a:t>INITIAL® </a:t>
            </a:r>
            <a:r>
              <a:rPr lang="en-US" dirty="0" err="1"/>
              <a:t>Siddhast</a:t>
            </a:r>
            <a:r>
              <a:rPr lang="en-US" dirty="0"/>
              <a:t> </a:t>
            </a:r>
            <a:r>
              <a:rPr lang="hi-IN" dirty="0"/>
              <a:t>बौद्धिक संपदा अभिनव के ट्रेडमार्क / ब्रांड है, जो के माध्यम से हम आईपी पेशेवरों </a:t>
            </a:r>
            <a:r>
              <a:rPr lang="hi-IN" dirty="0" smtClean="0"/>
              <a:t>तथा शैक्षिक </a:t>
            </a:r>
            <a:r>
              <a:rPr lang="hi-IN" dirty="0"/>
              <a:t>संस्थानों </a:t>
            </a:r>
            <a:r>
              <a:rPr lang="hi-IN" dirty="0" smtClean="0"/>
              <a:t>के </a:t>
            </a:r>
            <a:r>
              <a:rPr lang="hi-IN" dirty="0"/>
              <a:t>लिए </a:t>
            </a:r>
            <a:r>
              <a:rPr lang="hi-IN" dirty="0" smtClean="0"/>
              <a:t>प्रशिक्षण </a:t>
            </a:r>
            <a:r>
              <a:rPr lang="hi-IN" dirty="0"/>
              <a:t>प्रदान करते हैं </a:t>
            </a:r>
            <a:endParaRPr lang="en-US" b="1" dirty="0"/>
          </a:p>
        </p:txBody>
      </p:sp>
    </p:spTree>
    <p:extLst>
      <p:ext uri="{BB962C8B-B14F-4D97-AF65-F5344CB8AC3E}">
        <p14:creationId xmlns:p14="http://schemas.microsoft.com/office/powerpoint/2010/main" val="208826193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3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6400"/>
                                        <p:tgtEl>
                                          <p:spTgt spid="5"/>
                                        </p:tgtEl>
                                      </p:cBhvr>
                                    </p:animEffect>
                                    <p:anim calcmode="lin" valueType="num">
                                      <p:cBhvr>
                                        <p:cTn id="13" dur="6400" fill="hold"/>
                                        <p:tgtEl>
                                          <p:spTgt spid="5"/>
                                        </p:tgtEl>
                                        <p:attrNameLst>
                                          <p:attrName>ppt_x</p:attrName>
                                        </p:attrNameLst>
                                      </p:cBhvr>
                                      <p:tavLst>
                                        <p:tav tm="0">
                                          <p:val>
                                            <p:strVal val="#ppt_x"/>
                                          </p:val>
                                        </p:tav>
                                        <p:tav tm="100000">
                                          <p:val>
                                            <p:strVal val="#ppt_x"/>
                                          </p:val>
                                        </p:tav>
                                      </p:tavLst>
                                    </p:anim>
                                    <p:anim calcmode="lin" valueType="num">
                                      <p:cBhvr>
                                        <p:cTn id="14" dur="64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fade">
                                      <p:cBhvr>
                                        <p:cTn id="19" dur="136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6400"/>
                                        <p:tgtEl>
                                          <p:spTgt spid="8"/>
                                        </p:tgtEl>
                                      </p:cBhvr>
                                    </p:animEffect>
                                    <p:anim calcmode="lin" valueType="num">
                                      <p:cBhvr>
                                        <p:cTn id="25" dur="6400" fill="hold"/>
                                        <p:tgtEl>
                                          <p:spTgt spid="8"/>
                                        </p:tgtEl>
                                        <p:attrNameLst>
                                          <p:attrName>ppt_x</p:attrName>
                                        </p:attrNameLst>
                                      </p:cBhvr>
                                      <p:tavLst>
                                        <p:tav tm="0">
                                          <p:val>
                                            <p:strVal val="#ppt_x"/>
                                          </p:val>
                                        </p:tav>
                                        <p:tav tm="100000">
                                          <p:val>
                                            <p:strVal val="#ppt_x"/>
                                          </p:val>
                                        </p:tav>
                                      </p:tavLst>
                                    </p:anim>
                                    <p:anim calcmode="lin" valueType="num">
                                      <p:cBhvr>
                                        <p:cTn id="26" dur="64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95400"/>
            <a:ext cx="4668266" cy="707886"/>
          </a:xfrm>
          <a:prstGeom prst="rect">
            <a:avLst/>
          </a:prstGeom>
        </p:spPr>
        <p:txBody>
          <a:bodyPr wrap="none">
            <a:spAutoFit/>
          </a:bodyPr>
          <a:lstStyle/>
          <a:p>
            <a:pPr marL="457200" indent="-457200">
              <a:buFont typeface="Arial" panose="020B0604020202020204" pitchFamily="34" charset="0"/>
              <a:buChar char="•"/>
            </a:pPr>
            <a:r>
              <a:rPr lang="hi-IN" sz="4000" dirty="0"/>
              <a:t>पेटेंट किस लिए है?</a:t>
            </a:r>
            <a:endParaRPr lang="hi-IN" sz="4000" dirty="0"/>
          </a:p>
        </p:txBody>
      </p:sp>
      <p:pic>
        <p:nvPicPr>
          <p:cNvPr id="3" name="Picture 2" descr="Idea, Invention, Project, Imagination, Plan, Pat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429000"/>
            <a:ext cx="1524000" cy="1618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1613" y="5638800"/>
            <a:ext cx="377026" cy="369332"/>
          </a:xfrm>
          <a:prstGeom prst="rect">
            <a:avLst/>
          </a:prstGeom>
          <a:noFill/>
        </p:spPr>
        <p:txBody>
          <a:bodyPr wrap="none" rtlCol="0">
            <a:spAutoFit/>
          </a:bodyPr>
          <a:lstStyle/>
          <a:p>
            <a:r>
              <a:rPr lang="en-US" dirty="0" smtClean="0"/>
              <a:t>   </a:t>
            </a:r>
            <a:endParaRPr lang="en-US" dirty="0"/>
          </a:p>
        </p:txBody>
      </p:sp>
      <p:sp>
        <p:nvSpPr>
          <p:cNvPr id="5" name="Rectangle 4"/>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4006078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6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200"/>
                                        <p:tgtEl>
                                          <p:spTgt spid="4">
                                            <p:txEl>
                                              <p:pRg st="0" end="0"/>
                                            </p:txEl>
                                          </p:spTgt>
                                        </p:tgtEl>
                                      </p:cBhvr>
                                    </p:animEffect>
                                    <p:anim calcmode="lin" valueType="num">
                                      <p:cBhvr>
                                        <p:cTn id="14" dur="12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2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7085" y="152400"/>
            <a:ext cx="4668266" cy="707886"/>
          </a:xfrm>
          <a:prstGeom prst="rect">
            <a:avLst/>
          </a:prstGeom>
        </p:spPr>
        <p:txBody>
          <a:bodyPr wrap="none">
            <a:spAutoFit/>
          </a:bodyPr>
          <a:lstStyle/>
          <a:p>
            <a:pPr marL="457200" indent="-457200">
              <a:buFont typeface="Arial" panose="020B0604020202020204" pitchFamily="34" charset="0"/>
              <a:buChar char="•"/>
            </a:pPr>
            <a:r>
              <a:rPr lang="hi-IN" sz="4000" dirty="0"/>
              <a:t>पेटेंट किस लिए है?</a:t>
            </a:r>
            <a:endParaRPr lang="hi-IN" sz="4000" dirty="0"/>
          </a:p>
        </p:txBody>
      </p:sp>
      <p:sp>
        <p:nvSpPr>
          <p:cNvPr id="5" name="Oval 4"/>
          <p:cNvSpPr/>
          <p:nvPr/>
        </p:nvSpPr>
        <p:spPr>
          <a:xfrm>
            <a:off x="7935184" y="1925781"/>
            <a:ext cx="502672" cy="533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7828196" y="2459181"/>
            <a:ext cx="335587" cy="789709"/>
          </a:xfrm>
          <a:custGeom>
            <a:avLst/>
            <a:gdLst>
              <a:gd name="connsiteX0" fmla="*/ 335587 w 335587"/>
              <a:gd name="connsiteY0" fmla="*/ 0 h 789709"/>
              <a:gd name="connsiteX1" fmla="*/ 44642 w 335587"/>
              <a:gd name="connsiteY1" fmla="*/ 193964 h 789709"/>
              <a:gd name="connsiteX2" fmla="*/ 3078 w 335587"/>
              <a:gd name="connsiteY2" fmla="*/ 581891 h 789709"/>
              <a:gd name="connsiteX3" fmla="*/ 3078 w 335587"/>
              <a:gd name="connsiteY3" fmla="*/ 789709 h 789709"/>
              <a:gd name="connsiteX4" fmla="*/ 3078 w 335587"/>
              <a:gd name="connsiteY4" fmla="*/ 789709 h 789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87" h="789709">
                <a:moveTo>
                  <a:pt x="335587" y="0"/>
                </a:moveTo>
                <a:cubicBezTo>
                  <a:pt x="217823" y="48491"/>
                  <a:pt x="100060" y="96982"/>
                  <a:pt x="44642" y="193964"/>
                </a:cubicBezTo>
                <a:cubicBezTo>
                  <a:pt x="-10776" y="290946"/>
                  <a:pt x="10005" y="482600"/>
                  <a:pt x="3078" y="581891"/>
                </a:cubicBezTo>
                <a:cubicBezTo>
                  <a:pt x="-3849" y="681182"/>
                  <a:pt x="3078" y="789709"/>
                  <a:pt x="3078" y="789709"/>
                </a:cubicBezTo>
                <a:lnTo>
                  <a:pt x="3078" y="789709"/>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Freeform 8"/>
          <p:cNvSpPr/>
          <p:nvPr/>
        </p:nvSpPr>
        <p:spPr>
          <a:xfrm>
            <a:off x="8105347" y="2459181"/>
            <a:ext cx="374302" cy="789709"/>
          </a:xfrm>
          <a:custGeom>
            <a:avLst/>
            <a:gdLst>
              <a:gd name="connsiteX0" fmla="*/ 0 w 374302"/>
              <a:gd name="connsiteY0" fmla="*/ 0 h 886691"/>
              <a:gd name="connsiteX1" fmla="*/ 318655 w 374302"/>
              <a:gd name="connsiteY1" fmla="*/ 180109 h 886691"/>
              <a:gd name="connsiteX2" fmla="*/ 374073 w 374302"/>
              <a:gd name="connsiteY2" fmla="*/ 886691 h 886691"/>
              <a:gd name="connsiteX3" fmla="*/ 374073 w 374302"/>
              <a:gd name="connsiteY3" fmla="*/ 886691 h 886691"/>
            </a:gdLst>
            <a:ahLst/>
            <a:cxnLst>
              <a:cxn ang="0">
                <a:pos x="connsiteX0" y="connsiteY0"/>
              </a:cxn>
              <a:cxn ang="0">
                <a:pos x="connsiteX1" y="connsiteY1"/>
              </a:cxn>
              <a:cxn ang="0">
                <a:pos x="connsiteX2" y="connsiteY2"/>
              </a:cxn>
              <a:cxn ang="0">
                <a:pos x="connsiteX3" y="connsiteY3"/>
              </a:cxn>
            </a:cxnLst>
            <a:rect l="l" t="t" r="r" b="b"/>
            <a:pathLst>
              <a:path w="374302" h="886691">
                <a:moveTo>
                  <a:pt x="0" y="0"/>
                </a:moveTo>
                <a:cubicBezTo>
                  <a:pt x="128155" y="16163"/>
                  <a:pt x="256310" y="32327"/>
                  <a:pt x="318655" y="180109"/>
                </a:cubicBezTo>
                <a:cubicBezTo>
                  <a:pt x="381001" y="327891"/>
                  <a:pt x="374073" y="886691"/>
                  <a:pt x="374073" y="886691"/>
                </a:cubicBezTo>
                <a:lnTo>
                  <a:pt x="374073" y="886691"/>
                </a:lnTo>
              </a:path>
            </a:pathLst>
          </a:cu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10" name="Rectangle 9"/>
          <p:cNvSpPr/>
          <p:nvPr/>
        </p:nvSpPr>
        <p:spPr>
          <a:xfrm>
            <a:off x="3286984" y="2133600"/>
            <a:ext cx="2324100" cy="8953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Patents</a:t>
            </a:r>
            <a:endParaRPr lang="en-US" b="1" dirty="0"/>
          </a:p>
        </p:txBody>
      </p:sp>
      <p:sp>
        <p:nvSpPr>
          <p:cNvPr id="11" name="Lightning Bolt 10"/>
          <p:cNvSpPr/>
          <p:nvPr/>
        </p:nvSpPr>
        <p:spPr>
          <a:xfrm>
            <a:off x="4825061" y="1991590"/>
            <a:ext cx="838200" cy="1257300"/>
          </a:xfrm>
          <a:prstGeom prst="lightningBol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12" name="Down Ribbon 11"/>
          <p:cNvSpPr/>
          <p:nvPr/>
        </p:nvSpPr>
        <p:spPr>
          <a:xfrm>
            <a:off x="391384" y="2133600"/>
            <a:ext cx="2743200" cy="720435"/>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Inventions</a:t>
            </a:r>
            <a:endParaRPr lang="en-US" dirty="0"/>
          </a:p>
        </p:txBody>
      </p:sp>
      <p:sp>
        <p:nvSpPr>
          <p:cNvPr id="13" name="TextBox 12"/>
          <p:cNvSpPr txBox="1"/>
          <p:nvPr/>
        </p:nvSpPr>
        <p:spPr>
          <a:xfrm>
            <a:off x="817857" y="3202862"/>
            <a:ext cx="7619999" cy="3108543"/>
          </a:xfrm>
          <a:prstGeom prst="rect">
            <a:avLst/>
          </a:prstGeom>
          <a:noFill/>
        </p:spPr>
        <p:txBody>
          <a:bodyPr wrap="square" rtlCol="0">
            <a:spAutoFit/>
          </a:bodyPr>
          <a:lstStyle/>
          <a:p>
            <a:endParaRPr lang="hi-IN" sz="2800" dirty="0"/>
          </a:p>
          <a:p>
            <a:endParaRPr lang="hi-IN" sz="2800" dirty="0"/>
          </a:p>
          <a:p>
            <a:r>
              <a:rPr lang="hi-IN" sz="2800" dirty="0"/>
              <a:t>एक पेटेंट एक आविष्कार का शोषण  करने से तीसरे पक्ष को रोकती है. पेटेंट का अधिकार व्यक्ति और कंपनी को होता है, उनके अनुमति के खिलाफ अविष्कार  का इस्तेमाल करने को पेटेंट सिस्टम रोखति है</a:t>
            </a:r>
            <a:endParaRPr lang="en-US" sz="2800" dirty="0"/>
          </a:p>
        </p:txBody>
      </p:sp>
      <p:sp>
        <p:nvSpPr>
          <p:cNvPr id="15" name="Pentagon 14"/>
          <p:cNvSpPr/>
          <p:nvPr/>
        </p:nvSpPr>
        <p:spPr>
          <a:xfrm>
            <a:off x="788828" y="860286"/>
            <a:ext cx="3841173" cy="587514"/>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hi-IN" dirty="0"/>
              <a:t>तीसरी पार्टी से रोकथाम</a:t>
            </a:r>
            <a:endParaRPr lang="en-US" dirty="0"/>
          </a:p>
        </p:txBody>
      </p:sp>
      <p:sp>
        <p:nvSpPr>
          <p:cNvPr id="16" name="TextBox 15"/>
          <p:cNvSpPr txBox="1"/>
          <p:nvPr/>
        </p:nvSpPr>
        <p:spPr>
          <a:xfrm>
            <a:off x="7809494" y="5188021"/>
            <a:ext cx="377026" cy="369332"/>
          </a:xfrm>
          <a:prstGeom prst="rect">
            <a:avLst/>
          </a:prstGeom>
          <a:noFill/>
        </p:spPr>
        <p:txBody>
          <a:bodyPr wrap="none" rtlCol="0">
            <a:spAutoFit/>
          </a:bodyPr>
          <a:lstStyle/>
          <a:p>
            <a:r>
              <a:rPr lang="en-US" dirty="0" smtClean="0"/>
              <a:t>   </a:t>
            </a:r>
            <a:endParaRPr lang="en-US" dirty="0"/>
          </a:p>
        </p:txBody>
      </p:sp>
      <p:sp>
        <p:nvSpPr>
          <p:cNvPr id="14" name="Rectangle 13"/>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4331605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8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100" fill="hold"/>
                                        <p:tgtEl>
                                          <p:spTgt spid="15"/>
                                        </p:tgtEl>
                                        <p:attrNameLst>
                                          <p:attrName>ppt_x</p:attrName>
                                        </p:attrNameLst>
                                      </p:cBhvr>
                                      <p:tavLst>
                                        <p:tav tm="0">
                                          <p:val>
                                            <p:strVal val="#ppt_x"/>
                                          </p:val>
                                        </p:tav>
                                        <p:tav tm="100000">
                                          <p:val>
                                            <p:strVal val="#ppt_x"/>
                                          </p:val>
                                        </p:tav>
                                      </p:tavLst>
                                    </p:anim>
                                    <p:anim calcmode="lin" valueType="num">
                                      <p:cBhvr additive="base">
                                        <p:cTn id="13" dur="11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32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path" presetSubtype="0" accel="50000" decel="50000" fill="hold" grpId="0" nodeType="clickEffect">
                                  <p:stCondLst>
                                    <p:cond delay="0"/>
                                  </p:stCondLst>
                                  <p:childTnLst>
                                    <p:animMotion origin="layout" path="M 0 0 L -0.25 0 E" pathEditMode="relative" ptsTypes="">
                                      <p:cBhvr>
                                        <p:cTn id="22" dur="2000" fill="hold"/>
                                        <p:tgtEl>
                                          <p:spTgt spid="5"/>
                                        </p:tgtEl>
                                        <p:attrNameLst>
                                          <p:attrName>ppt_x</p:attrName>
                                          <p:attrName>ppt_y</p:attrName>
                                        </p:attrNameLst>
                                      </p:cBhvr>
                                    </p:animMotion>
                                  </p:childTnLst>
                                </p:cTn>
                              </p:par>
                              <p:par>
                                <p:cTn id="23" presetID="35" presetClass="path" presetSubtype="0" accel="50000" decel="50000" fill="hold" grpId="0" nodeType="withEffect">
                                  <p:stCondLst>
                                    <p:cond delay="0"/>
                                  </p:stCondLst>
                                  <p:childTnLst>
                                    <p:animMotion origin="layout" path="M 0 0 L -0.25 0 E" pathEditMode="relative" ptsTypes="">
                                      <p:cBhvr>
                                        <p:cTn id="24" dur="2000" fill="hold"/>
                                        <p:tgtEl>
                                          <p:spTgt spid="8"/>
                                        </p:tgtEl>
                                        <p:attrNameLst>
                                          <p:attrName>ppt_x</p:attrName>
                                          <p:attrName>ppt_y</p:attrName>
                                        </p:attrNameLst>
                                      </p:cBhvr>
                                    </p:animMotion>
                                  </p:childTnLst>
                                </p:cTn>
                              </p:par>
                              <p:par>
                                <p:cTn id="25" presetID="35" presetClass="path" presetSubtype="0" accel="50000" decel="50000" fill="hold" grpId="0" nodeType="withEffect">
                                  <p:stCondLst>
                                    <p:cond delay="0"/>
                                  </p:stCondLst>
                                  <p:childTnLst>
                                    <p:animMotion origin="layout" path="M 0 0 L -0.25 0 E" pathEditMode="relative" ptsTypes="">
                                      <p:cBhvr>
                                        <p:cTn id="26" dur="2000" fill="hold"/>
                                        <p:tgtEl>
                                          <p:spTgt spid="9"/>
                                        </p:tgtEl>
                                        <p:attrNameLst>
                                          <p:attrName>ppt_x</p:attrName>
                                          <p:attrName>ppt_y</p:attrName>
                                        </p:attrNameLst>
                                      </p:cBhvr>
                                    </p:animMotion>
                                  </p:childTnLst>
                                </p:cTn>
                              </p:par>
                              <p:par>
                                <p:cTn id="27" presetID="26"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80">
                                          <p:stCondLst>
                                            <p:cond delay="0"/>
                                          </p:stCondLst>
                                        </p:cTn>
                                        <p:tgtEl>
                                          <p:spTgt spid="11"/>
                                        </p:tgtEl>
                                      </p:cBhvr>
                                    </p:animEffect>
                                    <p:anim calcmode="lin" valueType="num">
                                      <p:cBhvr>
                                        <p:cTn id="3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gtEl>
                                      </p:cBhvr>
                                      <p:to x="100000" y="60000"/>
                                    </p:animScale>
                                    <p:animScale>
                                      <p:cBhvr>
                                        <p:cTn id="36" dur="166" decel="50000">
                                          <p:stCondLst>
                                            <p:cond delay="676"/>
                                          </p:stCondLst>
                                        </p:cTn>
                                        <p:tgtEl>
                                          <p:spTgt spid="11"/>
                                        </p:tgtEl>
                                      </p:cBhvr>
                                      <p:to x="100000" y="100000"/>
                                    </p:animScale>
                                    <p:animScale>
                                      <p:cBhvr>
                                        <p:cTn id="37" dur="26">
                                          <p:stCondLst>
                                            <p:cond delay="1312"/>
                                          </p:stCondLst>
                                        </p:cTn>
                                        <p:tgtEl>
                                          <p:spTgt spid="11"/>
                                        </p:tgtEl>
                                      </p:cBhvr>
                                      <p:to x="100000" y="80000"/>
                                    </p:animScale>
                                    <p:animScale>
                                      <p:cBhvr>
                                        <p:cTn id="38" dur="166" decel="50000">
                                          <p:stCondLst>
                                            <p:cond delay="1338"/>
                                          </p:stCondLst>
                                        </p:cTn>
                                        <p:tgtEl>
                                          <p:spTgt spid="11"/>
                                        </p:tgtEl>
                                      </p:cBhvr>
                                      <p:to x="100000" y="100000"/>
                                    </p:animScale>
                                    <p:animScale>
                                      <p:cBhvr>
                                        <p:cTn id="39" dur="26">
                                          <p:stCondLst>
                                            <p:cond delay="1642"/>
                                          </p:stCondLst>
                                        </p:cTn>
                                        <p:tgtEl>
                                          <p:spTgt spid="11"/>
                                        </p:tgtEl>
                                      </p:cBhvr>
                                      <p:to x="100000" y="90000"/>
                                    </p:animScale>
                                    <p:animScale>
                                      <p:cBhvr>
                                        <p:cTn id="40" dur="166" decel="50000">
                                          <p:stCondLst>
                                            <p:cond delay="1668"/>
                                          </p:stCondLst>
                                        </p:cTn>
                                        <p:tgtEl>
                                          <p:spTgt spid="11"/>
                                        </p:tgtEl>
                                      </p:cBhvr>
                                      <p:to x="100000" y="100000"/>
                                    </p:animScale>
                                    <p:animScale>
                                      <p:cBhvr>
                                        <p:cTn id="41" dur="26">
                                          <p:stCondLst>
                                            <p:cond delay="1808"/>
                                          </p:stCondLst>
                                        </p:cTn>
                                        <p:tgtEl>
                                          <p:spTgt spid="11"/>
                                        </p:tgtEl>
                                      </p:cBhvr>
                                      <p:to x="100000" y="95000"/>
                                    </p:animScale>
                                    <p:animScale>
                                      <p:cBhvr>
                                        <p:cTn id="42" dur="166" decel="50000">
                                          <p:stCondLst>
                                            <p:cond delay="1834"/>
                                          </p:stCondLst>
                                        </p:cTn>
                                        <p:tgtEl>
                                          <p:spTgt spid="11"/>
                                        </p:tgtEl>
                                      </p:cBhvr>
                                      <p:to x="100000" y="100000"/>
                                    </p:animScale>
                                  </p:childTnLst>
                                </p:cTn>
                              </p:par>
                              <p:par>
                                <p:cTn id="43" presetID="42"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1000"/>
                                        <p:tgtEl>
                                          <p:spTgt spid="10"/>
                                        </p:tgtEl>
                                      </p:cBhvr>
                                    </p:animEffect>
                                    <p:anim calcmode="lin" valueType="num">
                                      <p:cBhvr>
                                        <p:cTn id="46" dur="1000" fill="hold"/>
                                        <p:tgtEl>
                                          <p:spTgt spid="10"/>
                                        </p:tgtEl>
                                        <p:attrNameLst>
                                          <p:attrName>ppt_x</p:attrName>
                                        </p:attrNameLst>
                                      </p:cBhvr>
                                      <p:tavLst>
                                        <p:tav tm="0">
                                          <p:val>
                                            <p:strVal val="#ppt_x"/>
                                          </p:val>
                                        </p:tav>
                                        <p:tav tm="100000">
                                          <p:val>
                                            <p:strVal val="#ppt_x"/>
                                          </p:val>
                                        </p:tav>
                                      </p:tavLst>
                                    </p:anim>
                                    <p:anim calcmode="lin" valueType="num">
                                      <p:cBhvr>
                                        <p:cTn id="4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6">
                                            <p:txEl>
                                              <p:pRg st="0" end="0"/>
                                            </p:txEl>
                                          </p:spTgt>
                                        </p:tgtEl>
                                        <p:attrNameLst>
                                          <p:attrName>style.visibility</p:attrName>
                                        </p:attrNameLst>
                                      </p:cBhvr>
                                      <p:to>
                                        <p:strVal val="visible"/>
                                      </p:to>
                                    </p:set>
                                    <p:animEffect transition="in" filter="fade">
                                      <p:cBhvr>
                                        <p:cTn id="52" dur="2100"/>
                                        <p:tgtEl>
                                          <p:spTgt spid="16">
                                            <p:txEl>
                                              <p:pRg st="0" end="0"/>
                                            </p:txEl>
                                          </p:spTgt>
                                        </p:tgtEl>
                                      </p:cBhvr>
                                    </p:animEffect>
                                    <p:anim calcmode="lin" valueType="num">
                                      <p:cBhvr>
                                        <p:cTn id="53" dur="21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54" dur="21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8" grpId="0" animBg="1"/>
      <p:bldP spid="9" grpId="0" animBg="1"/>
      <p:bldP spid="10" grpId="0" animBg="1"/>
      <p:bldP spid="11" grpId="0" animBg="1"/>
      <p:bldP spid="12"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1685925"/>
            <a:ext cx="2324100" cy="8953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Patents</a:t>
            </a:r>
            <a:endParaRPr lang="en-US" b="1" dirty="0"/>
          </a:p>
        </p:txBody>
      </p:sp>
      <p:sp>
        <p:nvSpPr>
          <p:cNvPr id="3" name="Down Ribbon 2"/>
          <p:cNvSpPr/>
          <p:nvPr/>
        </p:nvSpPr>
        <p:spPr>
          <a:xfrm>
            <a:off x="533400" y="1685925"/>
            <a:ext cx="2743200" cy="720435"/>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Inventions</a:t>
            </a:r>
            <a:endParaRPr lang="en-US" dirty="0"/>
          </a:p>
        </p:txBody>
      </p:sp>
      <p:sp>
        <p:nvSpPr>
          <p:cNvPr id="5" name="TextBox 4"/>
          <p:cNvSpPr txBox="1"/>
          <p:nvPr/>
        </p:nvSpPr>
        <p:spPr>
          <a:xfrm>
            <a:off x="788828" y="4038600"/>
            <a:ext cx="7619999" cy="2862322"/>
          </a:xfrm>
          <a:prstGeom prst="rect">
            <a:avLst/>
          </a:prstGeom>
          <a:noFill/>
        </p:spPr>
        <p:txBody>
          <a:bodyPr wrap="square" rtlCol="0">
            <a:spAutoFit/>
          </a:bodyPr>
          <a:lstStyle/>
          <a:p>
            <a:r>
              <a:rPr lang="hi-IN" sz="3600" dirty="0"/>
              <a:t>दूसरों को भी पेटेंट का लाभ रहता है, जनता को पेटेंट कुछ मूल्य प्रदान करती है, विस्तृत जानकारी देती है जिससे कोई इन्वेंशन या अविष्कार कैसे काम करता है ये सबको पता चलता है. </a:t>
            </a:r>
            <a:endParaRPr lang="en-US" sz="3600" dirty="0"/>
          </a:p>
        </p:txBody>
      </p:sp>
      <p:pic>
        <p:nvPicPr>
          <p:cNvPr id="5124" name="Picture 4" descr="Presentation, Tie, Business, Fair, Imagine, Neck Tie"/>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181600" y="505690"/>
            <a:ext cx="3532909" cy="353291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941127" y="424934"/>
            <a:ext cx="718466" cy="369332"/>
          </a:xfrm>
          <a:prstGeom prst="rect">
            <a:avLst/>
          </a:prstGeom>
          <a:noFill/>
        </p:spPr>
        <p:txBody>
          <a:bodyPr wrap="none" rtlCol="0">
            <a:spAutoFit/>
          </a:bodyPr>
          <a:lstStyle/>
          <a:p>
            <a:r>
              <a:rPr lang="en-US" dirty="0" smtClean="0"/>
              <a:t>Public</a:t>
            </a:r>
            <a:endParaRPr lang="en-US" dirty="0"/>
          </a:p>
        </p:txBody>
      </p:sp>
      <p:sp>
        <p:nvSpPr>
          <p:cNvPr id="9" name="Pentagon 8"/>
          <p:cNvSpPr/>
          <p:nvPr/>
        </p:nvSpPr>
        <p:spPr>
          <a:xfrm>
            <a:off x="304800" y="424934"/>
            <a:ext cx="3841173" cy="587514"/>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Benefits to public</a:t>
            </a:r>
            <a:endParaRPr lang="en-US" dirty="0"/>
          </a:p>
        </p:txBody>
      </p:sp>
      <p:sp>
        <p:nvSpPr>
          <p:cNvPr id="10" name="TextBox 9"/>
          <p:cNvSpPr txBox="1"/>
          <p:nvPr/>
        </p:nvSpPr>
        <p:spPr>
          <a:xfrm>
            <a:off x="8308892" y="3200400"/>
            <a:ext cx="377026" cy="369332"/>
          </a:xfrm>
          <a:prstGeom prst="rect">
            <a:avLst/>
          </a:prstGeom>
          <a:noFill/>
        </p:spPr>
        <p:txBody>
          <a:bodyPr wrap="none" rtlCol="0">
            <a:spAutoFit/>
          </a:bodyPr>
          <a:lstStyle/>
          <a:p>
            <a:r>
              <a:rPr lang="en-US" dirty="0" smtClean="0"/>
              <a:t>   </a:t>
            </a:r>
            <a:endParaRPr lang="en-US" dirty="0"/>
          </a:p>
        </p:txBody>
      </p:sp>
      <p:sp>
        <p:nvSpPr>
          <p:cNvPr id="11" name="Rectangle 10"/>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71839677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8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000"/>
                                        <p:tgtEl>
                                          <p:spTgt spid="3"/>
                                        </p:tgtEl>
                                      </p:cBhvr>
                                    </p:animEffect>
                                  </p:childTnLst>
                                </p:cTn>
                              </p:par>
                              <p:par>
                                <p:cTn id="13" presetID="16" presetClass="entr" presetSubtype="21" fill="hold" nodeType="with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barn(inVertical)">
                                      <p:cBhvr>
                                        <p:cTn id="15" dur="2500"/>
                                        <p:tgtEl>
                                          <p:spTgt spid="512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33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6600"/>
                                        <p:tgtEl>
                                          <p:spTgt spid="10">
                                            <p:txEl>
                                              <p:pRg st="0" end="0"/>
                                            </p:txEl>
                                          </p:spTgt>
                                        </p:tgtEl>
                                      </p:cBhvr>
                                    </p:animEffect>
                                    <p:anim calcmode="lin" valueType="num">
                                      <p:cBhvr>
                                        <p:cTn id="24" dur="66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5" dur="66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0" y="1685925"/>
            <a:ext cx="2324100" cy="89535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b="1" dirty="0" smtClean="0"/>
              <a:t>Patents</a:t>
            </a:r>
            <a:endParaRPr lang="en-US" b="1" dirty="0"/>
          </a:p>
        </p:txBody>
      </p:sp>
      <p:sp>
        <p:nvSpPr>
          <p:cNvPr id="4" name="Down Ribbon 3"/>
          <p:cNvSpPr/>
          <p:nvPr/>
        </p:nvSpPr>
        <p:spPr>
          <a:xfrm>
            <a:off x="533400" y="1685925"/>
            <a:ext cx="2743200" cy="720435"/>
          </a:xfrm>
          <a:prstGeom prst="ribbon">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t>Inventions</a:t>
            </a:r>
            <a:endParaRPr lang="en-US" dirty="0"/>
          </a:p>
        </p:txBody>
      </p:sp>
      <p:sp>
        <p:nvSpPr>
          <p:cNvPr id="6" name="Pentagon 5"/>
          <p:cNvSpPr/>
          <p:nvPr/>
        </p:nvSpPr>
        <p:spPr>
          <a:xfrm>
            <a:off x="304800" y="424934"/>
            <a:ext cx="3841173" cy="587514"/>
          </a:xfrm>
          <a:prstGeom prst="homePlat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Benefits to public</a:t>
            </a:r>
            <a:endParaRPr lang="en-US" dirty="0"/>
          </a:p>
        </p:txBody>
      </p:sp>
      <p:pic>
        <p:nvPicPr>
          <p:cNvPr id="8196" name="Picture 4" descr="Clock, Kuechenuhr, Time, Time Of, Time Indicat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72175" y="645647"/>
            <a:ext cx="2800989" cy="280099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22514" y="3758415"/>
            <a:ext cx="7619999" cy="2246769"/>
          </a:xfrm>
          <a:prstGeom prst="rect">
            <a:avLst/>
          </a:prstGeom>
          <a:noFill/>
        </p:spPr>
        <p:txBody>
          <a:bodyPr wrap="square" rtlCol="0">
            <a:spAutoFit/>
          </a:bodyPr>
          <a:lstStyle/>
          <a:p>
            <a:endParaRPr lang="hi-IN" sz="2800" dirty="0"/>
          </a:p>
          <a:p>
            <a:endParaRPr lang="hi-IN" sz="2800" dirty="0"/>
          </a:p>
          <a:p>
            <a:r>
              <a:rPr lang="hi-IN" sz="2800" dirty="0"/>
              <a:t>समय की अवधि समाप्त हो गई है या अधिकार बनाए रखा नहीं किया गया तो किसी भी रूप से आविष्कार का दहन कर सकता है।</a:t>
            </a:r>
            <a:endParaRPr lang="en-US" sz="2800" dirty="0"/>
          </a:p>
        </p:txBody>
      </p:sp>
      <p:sp>
        <p:nvSpPr>
          <p:cNvPr id="7" name="Rectangle 6"/>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9" name="TextBox 8"/>
          <p:cNvSpPr txBox="1"/>
          <p:nvPr/>
        </p:nvSpPr>
        <p:spPr>
          <a:xfrm>
            <a:off x="6858000" y="5703332"/>
            <a:ext cx="312906" cy="369332"/>
          </a:xfrm>
          <a:prstGeom prst="rect">
            <a:avLst/>
          </a:prstGeom>
          <a:noFill/>
        </p:spPr>
        <p:txBody>
          <a:bodyPr wrap="none" rtlCol="0">
            <a:spAutoFit/>
          </a:bodyPr>
          <a:lstStyle/>
          <a:p>
            <a:r>
              <a:rPr lang="en-US" dirty="0" smtClean="0"/>
              <a:t>  </a:t>
            </a:r>
            <a:endParaRPr lang="en-US" dirty="0"/>
          </a:p>
        </p:txBody>
      </p:sp>
      <p:sp>
        <p:nvSpPr>
          <p:cNvPr id="2" name="Rectangle 1"/>
          <p:cNvSpPr/>
          <p:nvPr/>
        </p:nvSpPr>
        <p:spPr>
          <a:xfrm>
            <a:off x="1143000" y="2558086"/>
            <a:ext cx="4572000" cy="1200329"/>
          </a:xfrm>
          <a:prstGeom prst="rect">
            <a:avLst/>
          </a:prstGeom>
        </p:spPr>
        <p:txBody>
          <a:bodyPr>
            <a:spAutoFit/>
          </a:bodyPr>
          <a:lstStyle/>
          <a:p>
            <a:r>
              <a:rPr lang="hi-IN" dirty="0"/>
              <a:t>पेटेंट धारकों के अधिकारों के लिए समय की अवधि निर्धारितकी गयी हैं और पेटेंट वैध रखने के लिए इस अवधि के दौरान बनाए रखा जाना चाहिए </a:t>
            </a:r>
            <a:endParaRPr lang="en-US" dirty="0"/>
          </a:p>
        </p:txBody>
      </p:sp>
    </p:spTree>
    <p:extLst>
      <p:ext uri="{BB962C8B-B14F-4D97-AF65-F5344CB8AC3E}">
        <p14:creationId xmlns:p14="http://schemas.microsoft.com/office/powerpoint/2010/main" val="120551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33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18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5000"/>
                                        <p:tgtEl>
                                          <p:spTgt spid="9"/>
                                        </p:tgtEl>
                                      </p:cBhvr>
                                    </p:animEffect>
                                    <p:anim calcmode="lin" valueType="num">
                                      <p:cBhvr>
                                        <p:cTn id="21" dur="15000" fill="hold"/>
                                        <p:tgtEl>
                                          <p:spTgt spid="9"/>
                                        </p:tgtEl>
                                        <p:attrNameLst>
                                          <p:attrName>ppt_x</p:attrName>
                                        </p:attrNameLst>
                                      </p:cBhvr>
                                      <p:tavLst>
                                        <p:tav tm="0">
                                          <p:val>
                                            <p:strVal val="#ppt_x"/>
                                          </p:val>
                                        </p:tav>
                                        <p:tav tm="100000">
                                          <p:val>
                                            <p:strVal val="#ppt_x"/>
                                          </p:val>
                                        </p:tav>
                                      </p:tavLst>
                                    </p:anim>
                                    <p:anim calcmode="lin" valueType="num">
                                      <p:cBhvr>
                                        <p:cTn id="22" dur="15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5610" y="2967335"/>
            <a:ext cx="597279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Striking A Balance..!!!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Box 2"/>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4" name="Rectangle 3"/>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3808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Scales, Weights, Measures, Go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9380" y="1827544"/>
            <a:ext cx="5086350" cy="503045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andshake, Agreement, Hands, Pink, Shaking, Hand Sha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4028643"/>
            <a:ext cx="1066800" cy="74787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Mass, People, Supporters, Group Of People, Crow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3190443"/>
            <a:ext cx="2000250" cy="13314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600" y="228600"/>
            <a:ext cx="8763000" cy="1938992"/>
          </a:xfrm>
          <a:prstGeom prst="rect">
            <a:avLst/>
          </a:prstGeom>
          <a:noFill/>
        </p:spPr>
        <p:txBody>
          <a:bodyPr wrap="square" rtlCol="0">
            <a:spAutoFit/>
          </a:bodyPr>
          <a:lstStyle/>
          <a:p>
            <a:r>
              <a:rPr lang="en-US" sz="2400" dirty="0" smtClean="0"/>
              <a:t>The patent system therefore strikes a balance between the interests of the individual or company that has invested in developing a new invention, and the interests of the public. In this way , the patent system encourages the rewards innovation – which is a primary driver of economic development. </a:t>
            </a:r>
            <a:endParaRPr lang="en-US" sz="2400" dirty="0"/>
          </a:p>
        </p:txBody>
      </p:sp>
      <p:sp>
        <p:nvSpPr>
          <p:cNvPr id="7" name="TextBox 6"/>
          <p:cNvSpPr txBox="1"/>
          <p:nvPr/>
        </p:nvSpPr>
        <p:spPr>
          <a:xfrm>
            <a:off x="6858000" y="5703332"/>
            <a:ext cx="31290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7620000" y="43934"/>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9" name="TextBox 8"/>
          <p:cNvSpPr txBox="1"/>
          <p:nvPr/>
        </p:nvSpPr>
        <p:spPr>
          <a:xfrm>
            <a:off x="7010400" y="5855732"/>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99879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8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220"/>
                                        </p:tgtEl>
                                        <p:attrNameLst>
                                          <p:attrName>style.visibility</p:attrName>
                                        </p:attrNameLst>
                                      </p:cBhvr>
                                      <p:to>
                                        <p:strVal val="visible"/>
                                      </p:to>
                                    </p:set>
                                    <p:animEffect transition="in" filter="fade">
                                      <p:cBhvr>
                                        <p:cTn id="12" dur="1000"/>
                                        <p:tgtEl>
                                          <p:spTgt spid="9220"/>
                                        </p:tgtEl>
                                      </p:cBhvr>
                                    </p:animEffect>
                                    <p:anim calcmode="lin" valueType="num">
                                      <p:cBhvr>
                                        <p:cTn id="13" dur="1000" fill="hold"/>
                                        <p:tgtEl>
                                          <p:spTgt spid="9220"/>
                                        </p:tgtEl>
                                        <p:attrNameLst>
                                          <p:attrName>ppt_x</p:attrName>
                                        </p:attrNameLst>
                                      </p:cBhvr>
                                      <p:tavLst>
                                        <p:tav tm="0">
                                          <p:val>
                                            <p:strVal val="#ppt_x"/>
                                          </p:val>
                                        </p:tav>
                                        <p:tav tm="100000">
                                          <p:val>
                                            <p:strVal val="#ppt_x"/>
                                          </p:val>
                                        </p:tav>
                                      </p:tavLst>
                                    </p:anim>
                                    <p:anim calcmode="lin" valueType="num">
                                      <p:cBhvr>
                                        <p:cTn id="14" dur="1000" fill="hold"/>
                                        <p:tgtEl>
                                          <p:spTgt spid="92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222"/>
                                        </p:tgtEl>
                                        <p:attrNameLst>
                                          <p:attrName>style.visibility</p:attrName>
                                        </p:attrNameLst>
                                      </p:cBhvr>
                                      <p:to>
                                        <p:strVal val="visible"/>
                                      </p:to>
                                    </p:set>
                                    <p:animEffect transition="in" filter="fade">
                                      <p:cBhvr>
                                        <p:cTn id="17" dur="1000"/>
                                        <p:tgtEl>
                                          <p:spTgt spid="9222"/>
                                        </p:tgtEl>
                                      </p:cBhvr>
                                    </p:animEffect>
                                    <p:anim calcmode="lin" valueType="num">
                                      <p:cBhvr>
                                        <p:cTn id="18" dur="1000" fill="hold"/>
                                        <p:tgtEl>
                                          <p:spTgt spid="9222"/>
                                        </p:tgtEl>
                                        <p:attrNameLst>
                                          <p:attrName>ppt_x</p:attrName>
                                        </p:attrNameLst>
                                      </p:cBhvr>
                                      <p:tavLst>
                                        <p:tav tm="0">
                                          <p:val>
                                            <p:strVal val="#ppt_x"/>
                                          </p:val>
                                        </p:tav>
                                        <p:tav tm="100000">
                                          <p:val>
                                            <p:strVal val="#ppt_x"/>
                                          </p:val>
                                        </p:tav>
                                      </p:tavLst>
                                    </p:anim>
                                    <p:anim calcmode="lin" valueType="num">
                                      <p:cBhvr>
                                        <p:cTn id="19" dur="1000" fill="hold"/>
                                        <p:tgtEl>
                                          <p:spTgt spid="922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224"/>
                                        </p:tgtEl>
                                        <p:attrNameLst>
                                          <p:attrName>style.visibility</p:attrName>
                                        </p:attrNameLst>
                                      </p:cBhvr>
                                      <p:to>
                                        <p:strVal val="visible"/>
                                      </p:to>
                                    </p:set>
                                    <p:animEffect transition="in" filter="fade">
                                      <p:cBhvr>
                                        <p:cTn id="22" dur="1000"/>
                                        <p:tgtEl>
                                          <p:spTgt spid="9224"/>
                                        </p:tgtEl>
                                      </p:cBhvr>
                                    </p:animEffect>
                                    <p:anim calcmode="lin" valueType="num">
                                      <p:cBhvr>
                                        <p:cTn id="23" dur="1000" fill="hold"/>
                                        <p:tgtEl>
                                          <p:spTgt spid="9224"/>
                                        </p:tgtEl>
                                        <p:attrNameLst>
                                          <p:attrName>ppt_x</p:attrName>
                                        </p:attrNameLst>
                                      </p:cBhvr>
                                      <p:tavLst>
                                        <p:tav tm="0">
                                          <p:val>
                                            <p:strVal val="#ppt_x"/>
                                          </p:val>
                                        </p:tav>
                                        <p:tav tm="100000">
                                          <p:val>
                                            <p:strVal val="#ppt_x"/>
                                          </p:val>
                                        </p:tav>
                                      </p:tavLst>
                                    </p:anim>
                                    <p:anim calcmode="lin" valueType="num">
                                      <p:cBhvr>
                                        <p:cTn id="24" dur="1000" fill="hold"/>
                                        <p:tgtEl>
                                          <p:spTgt spid="92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4000"/>
                                        <p:tgtEl>
                                          <p:spTgt spid="7"/>
                                        </p:tgtEl>
                                      </p:cBhvr>
                                    </p:animEffect>
                                    <p:anim calcmode="lin" valueType="num">
                                      <p:cBhvr>
                                        <p:cTn id="30" dur="4000" fill="hold"/>
                                        <p:tgtEl>
                                          <p:spTgt spid="7"/>
                                        </p:tgtEl>
                                        <p:attrNameLst>
                                          <p:attrName>ppt_x</p:attrName>
                                        </p:attrNameLst>
                                      </p:cBhvr>
                                      <p:tavLst>
                                        <p:tav tm="0">
                                          <p:val>
                                            <p:strVal val="#ppt_x"/>
                                          </p:val>
                                        </p:tav>
                                        <p:tav tm="100000">
                                          <p:val>
                                            <p:strVal val="#ppt_x"/>
                                          </p:val>
                                        </p:tav>
                                      </p:tavLst>
                                    </p:anim>
                                    <p:anim calcmode="lin" valueType="num">
                                      <p:cBhvr>
                                        <p:cTn id="31" dur="4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1000"/>
                                        <p:tgtEl>
                                          <p:spTgt spid="9"/>
                                        </p:tgtEl>
                                      </p:cBhvr>
                                    </p:animEffect>
                                    <p:anim calcmode="lin" valueType="num">
                                      <p:cBhvr>
                                        <p:cTn id="37" dur="11000" fill="hold"/>
                                        <p:tgtEl>
                                          <p:spTgt spid="9"/>
                                        </p:tgtEl>
                                        <p:attrNameLst>
                                          <p:attrName>ppt_x</p:attrName>
                                        </p:attrNameLst>
                                      </p:cBhvr>
                                      <p:tavLst>
                                        <p:tav tm="0">
                                          <p:val>
                                            <p:strVal val="#ppt_x"/>
                                          </p:val>
                                        </p:tav>
                                        <p:tav tm="100000">
                                          <p:val>
                                            <p:strVal val="#ppt_x"/>
                                          </p:val>
                                        </p:tav>
                                      </p:tavLst>
                                    </p:anim>
                                    <p:anim calcmode="lin" valueType="num">
                                      <p:cBhvr>
                                        <p:cTn id="38" dur="1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1769" y="2967335"/>
            <a:ext cx="6160469" cy="923330"/>
          </a:xfrm>
          <a:prstGeom prst="rect">
            <a:avLst/>
          </a:prstGeom>
          <a:noFill/>
        </p:spPr>
        <p:txBody>
          <a:bodyPr wrap="none" lIns="91440" tIns="45720" rIns="91440" bIns="45720">
            <a:spAutoFit/>
          </a:bodyPr>
          <a:lstStyle/>
          <a:p>
            <a:pPr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Why it is important? </a:t>
            </a:r>
            <a:endParaRPr lang="en-US"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3" name="Rectangle 2"/>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4" name="TextBox 3"/>
          <p:cNvSpPr txBox="1"/>
          <p:nvPr/>
        </p:nvSpPr>
        <p:spPr>
          <a:xfrm>
            <a:off x="3124200" y="5421868"/>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0294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loud Callout 8"/>
          <p:cNvSpPr/>
          <p:nvPr/>
        </p:nvSpPr>
        <p:spPr>
          <a:xfrm>
            <a:off x="381000" y="370609"/>
            <a:ext cx="3657600" cy="1295400"/>
          </a:xfrm>
          <a:prstGeom prst="cloudCallout">
            <a:avLst>
              <a:gd name="adj1" fmla="val 73486"/>
              <a:gd name="adj2" fmla="val 74264"/>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Government </a:t>
            </a:r>
            <a:endParaRPr lang="en-US" dirty="0"/>
          </a:p>
        </p:txBody>
      </p:sp>
      <p:pic>
        <p:nvPicPr>
          <p:cNvPr id="1026" name="Picture 2" descr="C:\Program Files (x86)\Microsoft Office\MEDIA\CAGCAT10\j022201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5063" y="1348610"/>
            <a:ext cx="1780337" cy="1786738"/>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350657" y="556644"/>
            <a:ext cx="4572000" cy="923330"/>
          </a:xfrm>
          <a:prstGeom prst="rect">
            <a:avLst/>
          </a:prstGeom>
        </p:spPr>
        <p:txBody>
          <a:bodyPr>
            <a:spAutoFit/>
          </a:bodyPr>
          <a:lstStyle/>
          <a:p>
            <a:r>
              <a:rPr lang="en-US" dirty="0"/>
              <a:t>Governments around the world aim to increase the wellbeing of their people by ensuring economic growth .</a:t>
            </a:r>
          </a:p>
        </p:txBody>
      </p:sp>
      <p:sp>
        <p:nvSpPr>
          <p:cNvPr id="12" name="Cloud Callout 11"/>
          <p:cNvSpPr/>
          <p:nvPr/>
        </p:nvSpPr>
        <p:spPr>
          <a:xfrm>
            <a:off x="387927" y="3352800"/>
            <a:ext cx="3657600" cy="1295400"/>
          </a:xfrm>
          <a:prstGeom prst="cloudCallout">
            <a:avLst>
              <a:gd name="adj1" fmla="val 63638"/>
              <a:gd name="adj2" fmla="val 4431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Innovations </a:t>
            </a:r>
            <a:endParaRPr lang="en-US" dirty="0"/>
          </a:p>
        </p:txBody>
      </p:sp>
      <p:sp>
        <p:nvSpPr>
          <p:cNvPr id="11" name="Rectangle 10"/>
          <p:cNvSpPr/>
          <p:nvPr/>
        </p:nvSpPr>
        <p:spPr>
          <a:xfrm>
            <a:off x="4578927" y="3657600"/>
            <a:ext cx="4572000" cy="1477328"/>
          </a:xfrm>
          <a:prstGeom prst="rect">
            <a:avLst/>
          </a:prstGeom>
        </p:spPr>
        <p:txBody>
          <a:bodyPr>
            <a:spAutoFit/>
          </a:bodyPr>
          <a:lstStyle/>
          <a:p>
            <a:r>
              <a:rPr lang="en-US" dirty="0"/>
              <a:t>In order to economics keep growing we need to people to invest in developing and bringing new technologies to market. That’s what innovation is – and vital part of creating growth.</a:t>
            </a:r>
          </a:p>
        </p:txBody>
      </p:sp>
      <p:pic>
        <p:nvPicPr>
          <p:cNvPr id="1027" name="Picture 3" descr="C:\Program Files (x86)\Microsoft Office\MEDIA\CAGCAT10\j029770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5901" y="4800600"/>
            <a:ext cx="1479499" cy="182057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13" name="TextBox 12"/>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14" name="TextBox 13"/>
          <p:cNvSpPr txBox="1"/>
          <p:nvPr/>
        </p:nvSpPr>
        <p:spPr>
          <a:xfrm>
            <a:off x="4266021" y="2775130"/>
            <a:ext cx="312906" cy="369332"/>
          </a:xfrm>
          <a:prstGeom prst="rect">
            <a:avLst/>
          </a:prstGeom>
          <a:noFill/>
        </p:spPr>
        <p:txBody>
          <a:bodyPr wrap="none" rtlCol="0">
            <a:spAutoFit/>
          </a:bodyPr>
          <a:lstStyle/>
          <a:p>
            <a:r>
              <a:rPr lang="en-US" dirty="0" smtClean="0"/>
              <a:t>  </a:t>
            </a:r>
            <a:endParaRPr lang="en-US" dirty="0"/>
          </a:p>
        </p:txBody>
      </p:sp>
      <p:sp>
        <p:nvSpPr>
          <p:cNvPr id="15" name="TextBox 14"/>
          <p:cNvSpPr txBox="1"/>
          <p:nvPr/>
        </p:nvSpPr>
        <p:spPr>
          <a:xfrm>
            <a:off x="5638800" y="5887998"/>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54780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3100"/>
                                        <p:tgtEl>
                                          <p:spTgt spid="14"/>
                                        </p:tgtEl>
                                      </p:cBhvr>
                                    </p:animEffect>
                                    <p:anim calcmode="lin" valueType="num">
                                      <p:cBhvr>
                                        <p:cTn id="25" dur="3100" fill="hold"/>
                                        <p:tgtEl>
                                          <p:spTgt spid="14"/>
                                        </p:tgtEl>
                                        <p:attrNameLst>
                                          <p:attrName>ppt_x</p:attrName>
                                        </p:attrNameLst>
                                      </p:cBhvr>
                                      <p:tavLst>
                                        <p:tav tm="0">
                                          <p:val>
                                            <p:strVal val="#ppt_x"/>
                                          </p:val>
                                        </p:tav>
                                        <p:tav tm="100000">
                                          <p:val>
                                            <p:strVal val="#ppt_x"/>
                                          </p:val>
                                        </p:tav>
                                      </p:tavLst>
                                    </p:anim>
                                    <p:anim calcmode="lin" valueType="num">
                                      <p:cBhvr>
                                        <p:cTn id="26" dur="31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500"/>
                                        <p:tgtEl>
                                          <p:spTgt spid="1027"/>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4600"/>
                                        <p:tgtEl>
                                          <p:spTgt spid="13"/>
                                        </p:tgtEl>
                                      </p:cBhvr>
                                    </p:animEffect>
                                    <p:anim calcmode="lin" valueType="num">
                                      <p:cBhvr>
                                        <p:cTn id="49" dur="4600" fill="hold"/>
                                        <p:tgtEl>
                                          <p:spTgt spid="13"/>
                                        </p:tgtEl>
                                        <p:attrNameLst>
                                          <p:attrName>ppt_x</p:attrName>
                                        </p:attrNameLst>
                                      </p:cBhvr>
                                      <p:tavLst>
                                        <p:tav tm="0">
                                          <p:val>
                                            <p:strVal val="#ppt_x"/>
                                          </p:val>
                                        </p:tav>
                                        <p:tav tm="100000">
                                          <p:val>
                                            <p:strVal val="#ppt_x"/>
                                          </p:val>
                                        </p:tav>
                                      </p:tavLst>
                                    </p:anim>
                                    <p:anim calcmode="lin" valueType="num">
                                      <p:cBhvr>
                                        <p:cTn id="50" dur="46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12900"/>
                                        <p:tgtEl>
                                          <p:spTgt spid="15"/>
                                        </p:tgtEl>
                                      </p:cBhvr>
                                    </p:animEffect>
                                    <p:anim calcmode="lin" valueType="num">
                                      <p:cBhvr>
                                        <p:cTn id="56" dur="12900" fill="hold"/>
                                        <p:tgtEl>
                                          <p:spTgt spid="15"/>
                                        </p:tgtEl>
                                        <p:attrNameLst>
                                          <p:attrName>ppt_x</p:attrName>
                                        </p:attrNameLst>
                                      </p:cBhvr>
                                      <p:tavLst>
                                        <p:tav tm="0">
                                          <p:val>
                                            <p:strVal val="#ppt_x"/>
                                          </p:val>
                                        </p:tav>
                                        <p:tav tm="100000">
                                          <p:val>
                                            <p:strVal val="#ppt_x"/>
                                          </p:val>
                                        </p:tav>
                                      </p:tavLst>
                                    </p:anim>
                                    <p:anim calcmode="lin" valueType="num">
                                      <p:cBhvr>
                                        <p:cTn id="57" dur="129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2" grpId="0" animBg="1"/>
      <p:bldP spid="11"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0" y="1066799"/>
            <a:ext cx="4572000" cy="2031325"/>
          </a:xfrm>
          <a:prstGeom prst="rect">
            <a:avLst/>
          </a:prstGeom>
        </p:spPr>
        <p:txBody>
          <a:bodyPr>
            <a:spAutoFit/>
          </a:bodyPr>
          <a:lstStyle/>
          <a:p>
            <a:r>
              <a:rPr lang="en-US" dirty="0" smtClean="0"/>
              <a:t>But imagine if you spent years coming up with a great invention, investing a great deal of money into it, only for a competitor to copy your idea and start making money from it straight away. It could make all that effort a waste. The only way to protect it would be to keep it a secret. </a:t>
            </a:r>
            <a:endParaRPr lang="en-US" dirty="0"/>
          </a:p>
        </p:txBody>
      </p:sp>
      <p:sp>
        <p:nvSpPr>
          <p:cNvPr id="2" name="Lock"/>
          <p:cNvSpPr>
            <a:spLocks noEditPoints="1" noChangeArrowheads="1"/>
          </p:cNvSpPr>
          <p:nvPr/>
        </p:nvSpPr>
        <p:spPr bwMode="auto">
          <a:xfrm>
            <a:off x="4502727" y="3276600"/>
            <a:ext cx="1928813" cy="14859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 name="Cloud Callout 4"/>
          <p:cNvSpPr/>
          <p:nvPr/>
        </p:nvSpPr>
        <p:spPr>
          <a:xfrm>
            <a:off x="304800" y="1524000"/>
            <a:ext cx="3657600" cy="1295400"/>
          </a:xfrm>
          <a:prstGeom prst="cloudCallout">
            <a:avLst>
              <a:gd name="adj1" fmla="val 57577"/>
              <a:gd name="adj2" fmla="val 112766"/>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Keep it secret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7" name="TextBox 6"/>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113513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6100"/>
                                        <p:tgtEl>
                                          <p:spTgt spid="7"/>
                                        </p:tgtEl>
                                      </p:cBhvr>
                                    </p:animEffect>
                                    <p:anim calcmode="lin" valueType="num">
                                      <p:cBhvr>
                                        <p:cTn id="25" dur="16100" fill="hold"/>
                                        <p:tgtEl>
                                          <p:spTgt spid="7"/>
                                        </p:tgtEl>
                                        <p:attrNameLst>
                                          <p:attrName>ppt_x</p:attrName>
                                        </p:attrNameLst>
                                      </p:cBhvr>
                                      <p:tavLst>
                                        <p:tav tm="0">
                                          <p:val>
                                            <p:strVal val="#ppt_x"/>
                                          </p:val>
                                        </p:tav>
                                        <p:tav tm="100000">
                                          <p:val>
                                            <p:strVal val="#ppt_x"/>
                                          </p:val>
                                        </p:tav>
                                      </p:tavLst>
                                    </p:anim>
                                    <p:anim calcmode="lin" valueType="num">
                                      <p:cBhvr>
                                        <p:cTn id="26" dur="161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62400" y="2286000"/>
            <a:ext cx="4572000" cy="2308324"/>
          </a:xfrm>
          <a:prstGeom prst="rect">
            <a:avLst/>
          </a:prstGeom>
        </p:spPr>
        <p:txBody>
          <a:bodyPr>
            <a:spAutoFit/>
          </a:bodyPr>
          <a:lstStyle/>
          <a:p>
            <a:r>
              <a:rPr lang="en-US" dirty="0" smtClean="0"/>
              <a:t>That’s where the patent system comes in. It allows individual and companies to recover the costs of developing an invention and generate funds to develop new ideas while allowing others to learn from the invention and build on this knowledge. In this way, the patents system provides incentives for innovation and helps stimulate growth. </a:t>
            </a:r>
            <a:endParaRPr lang="en-US" dirty="0"/>
          </a:p>
        </p:txBody>
      </p:sp>
      <p:sp>
        <p:nvSpPr>
          <p:cNvPr id="4" name="Cloud Callout 3"/>
          <p:cNvSpPr/>
          <p:nvPr/>
        </p:nvSpPr>
        <p:spPr>
          <a:xfrm>
            <a:off x="152400" y="533400"/>
            <a:ext cx="3657600" cy="1295400"/>
          </a:xfrm>
          <a:prstGeom prst="cloudCallout">
            <a:avLst>
              <a:gd name="adj1" fmla="val 50759"/>
              <a:gd name="adj2" fmla="val 10955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t>Generate funds</a:t>
            </a:r>
            <a:endParaRPr lang="en-US" dirty="0"/>
          </a:p>
        </p:txBody>
      </p:sp>
      <p:pic>
        <p:nvPicPr>
          <p:cNvPr id="15362" name="Picture 2" descr="C:\Program Files (x86)\Microsoft Office\MEDIA\CAGCAT10\j028320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4594324"/>
            <a:ext cx="2045355" cy="200121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6" name="TextBox 5"/>
          <p:cNvSpPr txBox="1"/>
          <p:nvPr/>
        </p:nvSpPr>
        <p:spPr>
          <a:xfrm>
            <a:off x="3124200" y="5421868"/>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41108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fade">
                                      <p:cBhvr>
                                        <p:cTn id="14" dur="5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100"/>
                                  </p:iterate>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200"/>
                                        <p:tgtEl>
                                          <p:spTgt spid="6"/>
                                        </p:tgtEl>
                                      </p:cBhvr>
                                    </p:animEffect>
                                    <p:anim calcmode="lin" valueType="num">
                                      <p:cBhvr>
                                        <p:cTn id="24" dur="3200" fill="hold"/>
                                        <p:tgtEl>
                                          <p:spTgt spid="6"/>
                                        </p:tgtEl>
                                        <p:attrNameLst>
                                          <p:attrName>ppt_x</p:attrName>
                                        </p:attrNameLst>
                                      </p:cBhvr>
                                      <p:tavLst>
                                        <p:tav tm="0">
                                          <p:val>
                                            <p:strVal val="#ppt_x"/>
                                          </p:val>
                                        </p:tav>
                                        <p:tav tm="100000">
                                          <p:val>
                                            <p:strVal val="#ppt_x"/>
                                          </p:val>
                                        </p:tav>
                                      </p:tavLst>
                                    </p:anim>
                                    <p:anim calcmode="lin" valueType="num">
                                      <p:cBhvr>
                                        <p:cTn id="25" dur="32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 y="625640"/>
            <a:ext cx="9220200" cy="5293757"/>
          </a:xfrm>
          <a:prstGeom prst="rect">
            <a:avLst/>
          </a:prstGeom>
          <a:noFill/>
        </p:spPr>
        <p:txBody>
          <a:bodyPr wrap="square" rtlCol="0">
            <a:spAutoFit/>
          </a:bodyPr>
          <a:lstStyle/>
          <a:p>
            <a:pPr algn="ctr"/>
            <a:r>
              <a:rPr lang="hi-IN" sz="4000" dirty="0"/>
              <a:t/>
            </a:r>
            <a:br>
              <a:rPr lang="hi-IN" sz="4000" dirty="0"/>
            </a:br>
            <a:r>
              <a:rPr lang="hi-IN" sz="4000" dirty="0" smtClean="0"/>
              <a:t>उद्देश्य</a:t>
            </a:r>
            <a:endParaRPr lang="en-US" sz="4000" dirty="0" smtClean="0"/>
          </a:p>
          <a:p>
            <a:pPr marL="571500" indent="-571500" algn="ctr">
              <a:buFont typeface="Arial" panose="020B0604020202020204" pitchFamily="34" charset="0"/>
              <a:buChar char="•"/>
            </a:pPr>
            <a:endParaRPr lang="en-US" sz="4000" dirty="0"/>
          </a:p>
          <a:p>
            <a:pPr marL="571500" indent="-571500" algn="ctr">
              <a:buFont typeface="Arial" panose="020B0604020202020204" pitchFamily="34" charset="0"/>
              <a:buChar char="•"/>
            </a:pPr>
            <a:r>
              <a:rPr lang="hi-IN" sz="4000" dirty="0" smtClean="0"/>
              <a:t> </a:t>
            </a:r>
            <a:r>
              <a:rPr lang="hi-IN" sz="4000" dirty="0"/>
              <a:t>एक पेटेंट क्या है </a:t>
            </a:r>
            <a:r>
              <a:rPr lang="en-US" sz="4000" dirty="0" smtClean="0"/>
              <a:t>?</a:t>
            </a:r>
          </a:p>
          <a:p>
            <a:pPr algn="ctr"/>
            <a:endParaRPr lang="en-US" sz="4000" dirty="0" smtClean="0"/>
          </a:p>
          <a:p>
            <a:pPr marL="571500" indent="-571500" algn="ctr">
              <a:buFont typeface="Arial" panose="020B0604020202020204" pitchFamily="34" charset="0"/>
              <a:buChar char="•"/>
            </a:pPr>
            <a:r>
              <a:rPr lang="hi-IN" sz="4000" dirty="0" smtClean="0"/>
              <a:t>इसका </a:t>
            </a:r>
            <a:r>
              <a:rPr lang="hi-IN" sz="4000" dirty="0"/>
              <a:t>उद्देश्य क्या </a:t>
            </a:r>
            <a:r>
              <a:rPr lang="en-US" sz="4000" dirty="0" smtClean="0"/>
              <a:t>?</a:t>
            </a:r>
          </a:p>
          <a:p>
            <a:pPr algn="ctr"/>
            <a:endParaRPr lang="en-US" sz="4000" dirty="0" smtClean="0"/>
          </a:p>
          <a:p>
            <a:pPr marL="571500" indent="-571500" algn="ctr">
              <a:buFont typeface="Arial" panose="020B0604020202020204" pitchFamily="34" charset="0"/>
              <a:buChar char="•"/>
            </a:pPr>
            <a:r>
              <a:rPr lang="hi-IN" sz="4000" dirty="0" smtClean="0"/>
              <a:t>अधिकार </a:t>
            </a:r>
            <a:r>
              <a:rPr lang="hi-IN" sz="4000" dirty="0"/>
              <a:t>यह धारकों के लिए देता है</a:t>
            </a:r>
            <a:r>
              <a:rPr lang="en-US" sz="4000" dirty="0" smtClean="0"/>
              <a:t>    ?</a:t>
            </a:r>
            <a:endParaRPr lang="en-US" sz="4000" dirty="0" smtClean="0"/>
          </a:p>
          <a:p>
            <a:pPr marL="285750" indent="-285750">
              <a:buFont typeface="Arial" panose="020B0604020202020204" pitchFamily="34" charset="0"/>
              <a:buChar char="•"/>
            </a:pPr>
            <a:endParaRPr lang="en-US" dirty="0"/>
          </a:p>
        </p:txBody>
      </p:sp>
      <p:sp>
        <p:nvSpPr>
          <p:cNvPr id="2" name="Rectangle 1"/>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0378127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7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17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17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5800" y="588822"/>
            <a:ext cx="762000" cy="76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4" name="Oval 3"/>
          <p:cNvSpPr/>
          <p:nvPr/>
        </p:nvSpPr>
        <p:spPr>
          <a:xfrm>
            <a:off x="419100" y="1323111"/>
            <a:ext cx="1295400" cy="15517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5" name="Oval 4"/>
          <p:cNvSpPr/>
          <p:nvPr/>
        </p:nvSpPr>
        <p:spPr>
          <a:xfrm>
            <a:off x="7429500" y="561111"/>
            <a:ext cx="762000" cy="76200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6" name="Oval 5"/>
          <p:cNvSpPr/>
          <p:nvPr/>
        </p:nvSpPr>
        <p:spPr>
          <a:xfrm>
            <a:off x="7162800" y="1295400"/>
            <a:ext cx="1295400" cy="1551709"/>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Left-Right Arrow 2"/>
          <p:cNvSpPr/>
          <p:nvPr/>
        </p:nvSpPr>
        <p:spPr>
          <a:xfrm>
            <a:off x="2216943" y="1679862"/>
            <a:ext cx="4662487" cy="519543"/>
          </a:xfrm>
          <a:prstGeom prst="lef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Rectangle 6"/>
          <p:cNvSpPr/>
          <p:nvPr/>
        </p:nvSpPr>
        <p:spPr>
          <a:xfrm>
            <a:off x="3309707" y="889157"/>
            <a:ext cx="247696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Deal..!!!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TextBox 7"/>
          <p:cNvSpPr txBox="1"/>
          <p:nvPr/>
        </p:nvSpPr>
        <p:spPr>
          <a:xfrm>
            <a:off x="685800" y="2923311"/>
            <a:ext cx="731290" cy="369332"/>
          </a:xfrm>
          <a:prstGeom prst="rect">
            <a:avLst/>
          </a:prstGeom>
          <a:noFill/>
        </p:spPr>
        <p:txBody>
          <a:bodyPr wrap="none" rtlCol="0">
            <a:spAutoFit/>
          </a:bodyPr>
          <a:lstStyle/>
          <a:p>
            <a:r>
              <a:rPr lang="en-US" dirty="0" smtClean="0"/>
              <a:t>State </a:t>
            </a:r>
            <a:endParaRPr lang="en-US" dirty="0"/>
          </a:p>
        </p:txBody>
      </p:sp>
      <p:sp>
        <p:nvSpPr>
          <p:cNvPr id="10" name="TextBox 9"/>
          <p:cNvSpPr txBox="1"/>
          <p:nvPr/>
        </p:nvSpPr>
        <p:spPr>
          <a:xfrm>
            <a:off x="7429500" y="2951022"/>
            <a:ext cx="1032847" cy="369332"/>
          </a:xfrm>
          <a:prstGeom prst="rect">
            <a:avLst/>
          </a:prstGeom>
          <a:noFill/>
        </p:spPr>
        <p:txBody>
          <a:bodyPr wrap="none" rtlCol="0">
            <a:spAutoFit/>
          </a:bodyPr>
          <a:lstStyle/>
          <a:p>
            <a:r>
              <a:rPr lang="en-US" dirty="0" smtClean="0"/>
              <a:t>Inventor  </a:t>
            </a:r>
            <a:endParaRPr lang="en-US" dirty="0"/>
          </a:p>
        </p:txBody>
      </p:sp>
      <p:sp>
        <p:nvSpPr>
          <p:cNvPr id="9" name="TextBox 8"/>
          <p:cNvSpPr txBox="1"/>
          <p:nvPr/>
        </p:nvSpPr>
        <p:spPr>
          <a:xfrm>
            <a:off x="1417090" y="3810000"/>
            <a:ext cx="6041230" cy="2308324"/>
          </a:xfrm>
          <a:prstGeom prst="rect">
            <a:avLst/>
          </a:prstGeom>
          <a:noFill/>
        </p:spPr>
        <p:txBody>
          <a:bodyPr wrap="square" rtlCol="0">
            <a:spAutoFit/>
          </a:bodyPr>
          <a:lstStyle/>
          <a:p>
            <a:r>
              <a:rPr lang="en-US" sz="2400" b="1" dirty="0" smtClean="0"/>
              <a:t>The patent system is essentially a deal between the state and the inventor. The inventor must provide a full description of how the invention works. In return, the state grants the inventor a patent, an exclusive right to exploit the invention. </a:t>
            </a:r>
            <a:endParaRPr lang="en-US" sz="2400" b="1" dirty="0"/>
          </a:p>
        </p:txBody>
      </p:sp>
      <p:sp>
        <p:nvSpPr>
          <p:cNvPr id="11" name="Rectangle 10"/>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12" name="TextBox 11"/>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13" name="TextBox 12"/>
          <p:cNvSpPr txBox="1"/>
          <p:nvPr/>
        </p:nvSpPr>
        <p:spPr>
          <a:xfrm>
            <a:off x="7620000" y="5523407"/>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24480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in)">
                                      <p:cBhvr>
                                        <p:cTn id="26" dur="2000"/>
                                        <p:tgtEl>
                                          <p:spTgt spid="5"/>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1000" fill="hold"/>
                                        <p:tgtEl>
                                          <p:spTgt spid="3"/>
                                        </p:tgtEl>
                                        <p:attrNameLst>
                                          <p:attrName>ppt_w</p:attrName>
                                        </p:attrNameLst>
                                      </p:cBhvr>
                                      <p:tavLst>
                                        <p:tav tm="0">
                                          <p:val>
                                            <p:strVal val="#ppt_w*0.70"/>
                                          </p:val>
                                        </p:tav>
                                        <p:tav tm="100000">
                                          <p:val>
                                            <p:strVal val="#ppt_w"/>
                                          </p:val>
                                        </p:tav>
                                      </p:tavLst>
                                    </p:anim>
                                    <p:anim calcmode="lin" valueType="num">
                                      <p:cBhvr>
                                        <p:cTn id="35" dur="1000" fill="hold"/>
                                        <p:tgtEl>
                                          <p:spTgt spid="3"/>
                                        </p:tgtEl>
                                        <p:attrNameLst>
                                          <p:attrName>ppt_h</p:attrName>
                                        </p:attrNameLst>
                                      </p:cBhvr>
                                      <p:tavLst>
                                        <p:tav tm="0">
                                          <p:val>
                                            <p:strVal val="#ppt_h"/>
                                          </p:val>
                                        </p:tav>
                                        <p:tav tm="100000">
                                          <p:val>
                                            <p:strVal val="#ppt_h"/>
                                          </p:val>
                                        </p:tav>
                                      </p:tavLst>
                                    </p:anim>
                                    <p:animEffect transition="in" filter="fade">
                                      <p:cBhvr>
                                        <p:cTn id="36" dur="1000"/>
                                        <p:tgtEl>
                                          <p:spTgt spid="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strVal val="#ppt_w*0.70"/>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iterate type="lt">
                                    <p:tmAbs val="100"/>
                                  </p:iterate>
                                  <p:childTnLst>
                                    <p:set>
                                      <p:cBhvr>
                                        <p:cTn id="45" dur="1" fill="hold">
                                          <p:stCondLst>
                                            <p:cond delay="0"/>
                                          </p:stCondLst>
                                        </p:cTn>
                                        <p:tgtEl>
                                          <p:spTgt spid="9"/>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8500"/>
                                        <p:tgtEl>
                                          <p:spTgt spid="13"/>
                                        </p:tgtEl>
                                      </p:cBhvr>
                                    </p:animEffect>
                                    <p:anim calcmode="lin" valueType="num">
                                      <p:cBhvr>
                                        <p:cTn id="51" dur="8500" fill="hold"/>
                                        <p:tgtEl>
                                          <p:spTgt spid="13"/>
                                        </p:tgtEl>
                                        <p:attrNameLst>
                                          <p:attrName>ppt_x</p:attrName>
                                        </p:attrNameLst>
                                      </p:cBhvr>
                                      <p:tavLst>
                                        <p:tav tm="0">
                                          <p:val>
                                            <p:strVal val="#ppt_x"/>
                                          </p:val>
                                        </p:tav>
                                        <p:tav tm="100000">
                                          <p:val>
                                            <p:strVal val="#ppt_x"/>
                                          </p:val>
                                        </p:tav>
                                      </p:tavLst>
                                    </p:anim>
                                    <p:anim calcmode="lin" valueType="num">
                                      <p:cBhvr>
                                        <p:cTn id="52" dur="8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3" grpId="0" animBg="1"/>
      <p:bldP spid="7" grpId="0"/>
      <p:bldP spid="8" grpId="0"/>
      <p:bldP spid="10" grpId="0"/>
      <p:bldP spid="9"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09600"/>
            <a:ext cx="7627794"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is in it for inventor?</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1184997" y="1717964"/>
            <a:ext cx="6781800" cy="1200329"/>
          </a:xfrm>
          <a:prstGeom prst="rect">
            <a:avLst/>
          </a:prstGeom>
          <a:noFill/>
        </p:spPr>
        <p:txBody>
          <a:bodyPr wrap="square" rtlCol="0">
            <a:spAutoFit/>
          </a:bodyPr>
          <a:lstStyle/>
          <a:p>
            <a:r>
              <a:rPr lang="en-US" sz="2400" dirty="0" smtClean="0"/>
              <a:t>Inventors benefit by gaining the right to prevent others from making, using, distributing or selling their invention without their permission.</a:t>
            </a:r>
            <a:endParaRPr lang="en-US" sz="2400" dirty="0"/>
          </a:p>
        </p:txBody>
      </p:sp>
      <p:pic>
        <p:nvPicPr>
          <p:cNvPr id="5" name="Picture 2" descr="C:\Program Files (x86)\Microsoft Office\MEDIA\CAGCAT10\j0233018.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8796" y="3276600"/>
            <a:ext cx="2574202" cy="26149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7" name="TextBox 6"/>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Tree>
    <p:extLst>
      <p:ext uri="{BB962C8B-B14F-4D97-AF65-F5344CB8AC3E}">
        <p14:creationId xmlns:p14="http://schemas.microsoft.com/office/powerpoint/2010/main" val="414368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100"/>
                                  </p:iterate>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2275" y="609600"/>
            <a:ext cx="5882444"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What is in it for us?</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1184997" y="1717964"/>
            <a:ext cx="6781800" cy="2308324"/>
          </a:xfrm>
          <a:prstGeom prst="rect">
            <a:avLst/>
          </a:prstGeom>
          <a:noFill/>
        </p:spPr>
        <p:txBody>
          <a:bodyPr wrap="square" rtlCol="0">
            <a:spAutoFit/>
          </a:bodyPr>
          <a:lstStyle/>
          <a:p>
            <a:r>
              <a:rPr lang="en-US" sz="2400" dirty="0" smtClean="0"/>
              <a:t>As well as benefiting the inventor, it also benefits a much wider group. Patents are published, putting full details of the inventions into public domain. This means everyone can have access to knowledge of the latest advances in technology which in turn can help guide further research and development.</a:t>
            </a:r>
            <a:endParaRPr lang="en-US" sz="2400" dirty="0"/>
          </a:p>
        </p:txBody>
      </p:sp>
      <p:pic>
        <p:nvPicPr>
          <p:cNvPr id="1029" name="Picture 5" descr="C:\Program Files (x86)\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37083" y="4343400"/>
            <a:ext cx="1829714" cy="15654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Program Files (x86)\Microsoft Office\MEDIA\CAGCAT10\j029202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480" y="4107208"/>
            <a:ext cx="1869034" cy="177393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Program Files (x86)\Microsoft Office\MEDIA\CAGCAT10\j02919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2012" y="4572000"/>
            <a:ext cx="1807769" cy="191383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34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iterate type="lt">
                                    <p:tmAbs val="100"/>
                                  </p:iterate>
                                  <p:childTnLst>
                                    <p:set>
                                      <p:cBhvr>
                                        <p:cTn id="13" dur="1" fill="hold">
                                          <p:stCondLst>
                                            <p:cond delay="0"/>
                                          </p:stCondLst>
                                        </p:cTn>
                                        <p:tgtEl>
                                          <p:spTgt spid="4"/>
                                        </p:tgtEl>
                                        <p:attrNameLst>
                                          <p:attrName>style.visibility</p:attrName>
                                        </p:attrNameLst>
                                      </p:cBhvr>
                                      <p:to>
                                        <p:strVal val="visible"/>
                                      </p:to>
                                    </p:set>
                                  </p:childTnLst>
                                </p:cTn>
                              </p:par>
                              <p:par>
                                <p:cTn id="14" presetID="25"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 calcmode="lin" valueType="num">
                                      <p:cBhvr>
                                        <p:cTn id="16" dur="50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030"/>
                                        </p:tgtEl>
                                        <p:attrNameLst>
                                          <p:attrName>ppt_w</p:attrName>
                                        </p:attrNameLst>
                                      </p:cBhvr>
                                      <p:tavLst>
                                        <p:tav tm="0">
                                          <p:val>
                                            <p:strVal val="#ppt_w*.05"/>
                                          </p:val>
                                        </p:tav>
                                        <p:tav tm="100000">
                                          <p:val>
                                            <p:strVal val="#ppt_w"/>
                                          </p:val>
                                        </p:tav>
                                      </p:tavLst>
                                    </p:anim>
                                    <p:anim calcmode="lin" valueType="num">
                                      <p:cBhvr>
                                        <p:cTn id="19" dur="1000" fill="hold"/>
                                        <p:tgtEl>
                                          <p:spTgt spid="1030"/>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030"/>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030"/>
                                        </p:tgtEl>
                                      </p:cBhvr>
                                    </p:animEffect>
                                  </p:childTnLst>
                                </p:cTn>
                              </p:par>
                              <p:par>
                                <p:cTn id="24" presetID="25" presetClass="entr" presetSubtype="0" fill="hold" nodeType="withEffect">
                                  <p:stCondLst>
                                    <p:cond delay="0"/>
                                  </p:stCondLst>
                                  <p:childTnLst>
                                    <p:set>
                                      <p:cBhvr>
                                        <p:cTn id="25" dur="1" fill="hold">
                                          <p:stCondLst>
                                            <p:cond delay="0"/>
                                          </p:stCondLst>
                                        </p:cTn>
                                        <p:tgtEl>
                                          <p:spTgt spid="1032"/>
                                        </p:tgtEl>
                                        <p:attrNameLst>
                                          <p:attrName>style.visibility</p:attrName>
                                        </p:attrNameLst>
                                      </p:cBhvr>
                                      <p:to>
                                        <p:strVal val="visible"/>
                                      </p:to>
                                    </p:set>
                                    <p:anim calcmode="lin" valueType="num">
                                      <p:cBhvr>
                                        <p:cTn id="26" dur="500" decel="50000" fill="hold">
                                          <p:stCondLst>
                                            <p:cond delay="0"/>
                                          </p:stCondLst>
                                        </p:cTn>
                                        <p:tgtEl>
                                          <p:spTgt spid="1032"/>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1032"/>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1032"/>
                                        </p:tgtEl>
                                        <p:attrNameLst>
                                          <p:attrName>ppt_w</p:attrName>
                                        </p:attrNameLst>
                                      </p:cBhvr>
                                      <p:tavLst>
                                        <p:tav tm="0">
                                          <p:val>
                                            <p:strVal val="#ppt_w*.05"/>
                                          </p:val>
                                        </p:tav>
                                        <p:tav tm="100000">
                                          <p:val>
                                            <p:strVal val="#ppt_w"/>
                                          </p:val>
                                        </p:tav>
                                      </p:tavLst>
                                    </p:anim>
                                    <p:anim calcmode="lin" valueType="num">
                                      <p:cBhvr>
                                        <p:cTn id="29" dur="1000" fill="hold"/>
                                        <p:tgtEl>
                                          <p:spTgt spid="1032"/>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1032"/>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1032"/>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1032"/>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1032"/>
                                        </p:tgtEl>
                                      </p:cBhvr>
                                    </p:animEffect>
                                  </p:childTnLst>
                                </p:cTn>
                              </p:par>
                              <p:par>
                                <p:cTn id="34" presetID="25" presetClass="entr" presetSubtype="0" fill="hold" nodeType="withEffect">
                                  <p:stCondLst>
                                    <p:cond delay="0"/>
                                  </p:stCondLst>
                                  <p:childTnLst>
                                    <p:set>
                                      <p:cBhvr>
                                        <p:cTn id="35" dur="1" fill="hold">
                                          <p:stCondLst>
                                            <p:cond delay="0"/>
                                          </p:stCondLst>
                                        </p:cTn>
                                        <p:tgtEl>
                                          <p:spTgt spid="1029"/>
                                        </p:tgtEl>
                                        <p:attrNameLst>
                                          <p:attrName>style.visibility</p:attrName>
                                        </p:attrNameLst>
                                      </p:cBhvr>
                                      <p:to>
                                        <p:strVal val="visible"/>
                                      </p:to>
                                    </p:set>
                                    <p:anim calcmode="lin" valueType="num">
                                      <p:cBhvr>
                                        <p:cTn id="36" dur="500" decel="50000" fill="hold">
                                          <p:stCondLst>
                                            <p:cond delay="0"/>
                                          </p:stCondLst>
                                        </p:cTn>
                                        <p:tgtEl>
                                          <p:spTgt spid="1029"/>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029"/>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029"/>
                                        </p:tgtEl>
                                        <p:attrNameLst>
                                          <p:attrName>ppt_w</p:attrName>
                                        </p:attrNameLst>
                                      </p:cBhvr>
                                      <p:tavLst>
                                        <p:tav tm="0">
                                          <p:val>
                                            <p:strVal val="#ppt_w*.05"/>
                                          </p:val>
                                        </p:tav>
                                        <p:tav tm="100000">
                                          <p:val>
                                            <p:strVal val="#ppt_w"/>
                                          </p:val>
                                        </p:tav>
                                      </p:tavLst>
                                    </p:anim>
                                    <p:anim calcmode="lin" valueType="num">
                                      <p:cBhvr>
                                        <p:cTn id="39" dur="1000" fill="hold"/>
                                        <p:tgtEl>
                                          <p:spTgt spid="1029"/>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029"/>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029"/>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029"/>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029"/>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2100"/>
                                        <p:tgtEl>
                                          <p:spTgt spid="11"/>
                                        </p:tgtEl>
                                      </p:cBhvr>
                                    </p:animEffect>
                                    <p:anim calcmode="lin" valueType="num">
                                      <p:cBhvr>
                                        <p:cTn id="49" dur="2100" fill="hold"/>
                                        <p:tgtEl>
                                          <p:spTgt spid="11"/>
                                        </p:tgtEl>
                                        <p:attrNameLst>
                                          <p:attrName>ppt_x</p:attrName>
                                        </p:attrNameLst>
                                      </p:cBhvr>
                                      <p:tavLst>
                                        <p:tav tm="0">
                                          <p:val>
                                            <p:strVal val="#ppt_x"/>
                                          </p:val>
                                        </p:tav>
                                        <p:tav tm="100000">
                                          <p:val>
                                            <p:strVal val="#ppt_x"/>
                                          </p:val>
                                        </p:tav>
                                      </p:tavLst>
                                    </p:anim>
                                    <p:anim calcmode="lin" valueType="num">
                                      <p:cBhvr>
                                        <p:cTn id="50" dur="21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4918502"/>
            <a:ext cx="6400800" cy="1569660"/>
          </a:xfrm>
          <a:prstGeom prst="rect">
            <a:avLst/>
          </a:prstGeom>
          <a:noFill/>
        </p:spPr>
        <p:txBody>
          <a:bodyPr wrap="square" rtlCol="0">
            <a:spAutoFit/>
          </a:bodyPr>
          <a:lstStyle/>
          <a:p>
            <a:r>
              <a:rPr lang="en-US" sz="2400" b="1" dirty="0" smtClean="0"/>
              <a:t>The owner of the patent is granted the exclusive right to prevent anyone making, using, selling or importing the invention without his or her consent. </a:t>
            </a:r>
            <a:endParaRPr lang="en-US" sz="2400" b="1" dirty="0"/>
          </a:p>
        </p:txBody>
      </p:sp>
      <p:sp>
        <p:nvSpPr>
          <p:cNvPr id="3" name="Lock"/>
          <p:cNvSpPr>
            <a:spLocks noEditPoints="1" noChangeArrowheads="1"/>
          </p:cNvSpPr>
          <p:nvPr/>
        </p:nvSpPr>
        <p:spPr bwMode="auto">
          <a:xfrm>
            <a:off x="2562530" y="2282451"/>
            <a:ext cx="1166813" cy="1409700"/>
          </a:xfrm>
          <a:custGeom>
            <a:avLst/>
            <a:gdLst>
              <a:gd name="T0" fmla="*/ 10800 w 21600"/>
              <a:gd name="T1" fmla="*/ 0 h 21600"/>
              <a:gd name="T2" fmla="*/ 21600 w 21600"/>
              <a:gd name="T3" fmla="*/ 9606 h 21600"/>
              <a:gd name="T4" fmla="*/ 10800 w 21600"/>
              <a:gd name="T5" fmla="*/ 21600 h 21600"/>
              <a:gd name="T6" fmla="*/ 0 w 21600"/>
              <a:gd name="T7" fmla="*/ 9606 h 21600"/>
              <a:gd name="T8" fmla="*/ 744 w 21600"/>
              <a:gd name="T9" fmla="*/ 9904 h 21600"/>
              <a:gd name="T10" fmla="*/ 21134 w 21600"/>
              <a:gd name="T11" fmla="*/ 15335 h 21600"/>
            </a:gdLst>
            <a:ahLst/>
            <a:cxnLst>
              <a:cxn ang="0">
                <a:pos x="T0" y="T1"/>
              </a:cxn>
              <a:cxn ang="0">
                <a:pos x="T2" y="T3"/>
              </a:cxn>
              <a:cxn ang="0">
                <a:pos x="T4" y="T5"/>
              </a:cxn>
              <a:cxn ang="0">
                <a:pos x="T6" y="T7"/>
              </a:cxn>
            </a:cxnLst>
            <a:rect l="T8" t="T9" r="T10" b="T11"/>
            <a:pathLst>
              <a:path w="21600" h="21600" extrusionOk="0">
                <a:moveTo>
                  <a:pt x="93" y="9606"/>
                </a:moveTo>
                <a:lnTo>
                  <a:pt x="2048" y="9606"/>
                </a:lnTo>
                <a:lnTo>
                  <a:pt x="2048" y="4713"/>
                </a:lnTo>
                <a:lnTo>
                  <a:pt x="2420" y="3818"/>
                </a:lnTo>
                <a:lnTo>
                  <a:pt x="2979" y="3028"/>
                </a:lnTo>
                <a:lnTo>
                  <a:pt x="3537" y="2446"/>
                </a:lnTo>
                <a:lnTo>
                  <a:pt x="3956" y="1998"/>
                </a:lnTo>
                <a:lnTo>
                  <a:pt x="4492" y="1581"/>
                </a:lnTo>
                <a:lnTo>
                  <a:pt x="5143" y="1238"/>
                </a:lnTo>
                <a:lnTo>
                  <a:pt x="5912" y="880"/>
                </a:lnTo>
                <a:lnTo>
                  <a:pt x="6587" y="641"/>
                </a:lnTo>
                <a:lnTo>
                  <a:pt x="7518" y="372"/>
                </a:lnTo>
                <a:lnTo>
                  <a:pt x="8425" y="208"/>
                </a:lnTo>
                <a:lnTo>
                  <a:pt x="9496" y="59"/>
                </a:lnTo>
                <a:lnTo>
                  <a:pt x="10637" y="14"/>
                </a:lnTo>
                <a:lnTo>
                  <a:pt x="11614" y="59"/>
                </a:lnTo>
                <a:lnTo>
                  <a:pt x="12382" y="119"/>
                </a:lnTo>
                <a:lnTo>
                  <a:pt x="13034" y="253"/>
                </a:lnTo>
                <a:lnTo>
                  <a:pt x="13779" y="417"/>
                </a:lnTo>
                <a:lnTo>
                  <a:pt x="14500" y="611"/>
                </a:lnTo>
                <a:lnTo>
                  <a:pt x="14733" y="686"/>
                </a:lnTo>
                <a:lnTo>
                  <a:pt x="14989" y="790"/>
                </a:lnTo>
                <a:lnTo>
                  <a:pt x="15175" y="865"/>
                </a:lnTo>
                <a:lnTo>
                  <a:pt x="15385" y="954"/>
                </a:lnTo>
                <a:lnTo>
                  <a:pt x="15431" y="969"/>
                </a:lnTo>
                <a:lnTo>
                  <a:pt x="15594" y="1059"/>
                </a:lnTo>
                <a:lnTo>
                  <a:pt x="15757" y="1148"/>
                </a:lnTo>
                <a:lnTo>
                  <a:pt x="15920" y="1267"/>
                </a:lnTo>
                <a:lnTo>
                  <a:pt x="16106" y="1372"/>
                </a:lnTo>
                <a:lnTo>
                  <a:pt x="16665" y="1730"/>
                </a:lnTo>
                <a:lnTo>
                  <a:pt x="17014" y="1998"/>
                </a:lnTo>
                <a:lnTo>
                  <a:pt x="17480" y="2356"/>
                </a:lnTo>
                <a:lnTo>
                  <a:pt x="17852" y="2804"/>
                </a:lnTo>
                <a:lnTo>
                  <a:pt x="18178" y="3192"/>
                </a:lnTo>
                <a:lnTo>
                  <a:pt x="18527" y="3639"/>
                </a:lnTo>
                <a:lnTo>
                  <a:pt x="18806" y="4132"/>
                </a:lnTo>
                <a:lnTo>
                  <a:pt x="19086" y="4713"/>
                </a:lnTo>
                <a:lnTo>
                  <a:pt x="19272" y="5191"/>
                </a:lnTo>
                <a:lnTo>
                  <a:pt x="19295" y="9606"/>
                </a:lnTo>
                <a:lnTo>
                  <a:pt x="21600" y="9606"/>
                </a:lnTo>
                <a:lnTo>
                  <a:pt x="21600" y="16289"/>
                </a:lnTo>
                <a:lnTo>
                  <a:pt x="21413" y="17184"/>
                </a:lnTo>
                <a:lnTo>
                  <a:pt x="21041" y="17900"/>
                </a:lnTo>
                <a:lnTo>
                  <a:pt x="20668" y="18377"/>
                </a:lnTo>
                <a:lnTo>
                  <a:pt x="20343" y="18855"/>
                </a:lnTo>
                <a:lnTo>
                  <a:pt x="19924" y="19332"/>
                </a:lnTo>
                <a:lnTo>
                  <a:pt x="19388" y="19809"/>
                </a:lnTo>
                <a:lnTo>
                  <a:pt x="18806" y="20242"/>
                </a:lnTo>
                <a:lnTo>
                  <a:pt x="18062" y="20585"/>
                </a:lnTo>
                <a:lnTo>
                  <a:pt x="17270" y="20883"/>
                </a:lnTo>
                <a:lnTo>
                  <a:pt x="16525" y="21182"/>
                </a:lnTo>
                <a:lnTo>
                  <a:pt x="15548" y="21420"/>
                </a:lnTo>
                <a:lnTo>
                  <a:pt x="14803" y="21540"/>
                </a:lnTo>
                <a:lnTo>
                  <a:pt x="13662" y="21674"/>
                </a:lnTo>
                <a:lnTo>
                  <a:pt x="8379" y="21659"/>
                </a:lnTo>
                <a:lnTo>
                  <a:pt x="7168" y="21540"/>
                </a:lnTo>
                <a:lnTo>
                  <a:pt x="6098" y="21331"/>
                </a:lnTo>
                <a:lnTo>
                  <a:pt x="5050" y="21092"/>
                </a:lnTo>
                <a:lnTo>
                  <a:pt x="4003" y="20764"/>
                </a:lnTo>
                <a:lnTo>
                  <a:pt x="3258" y="20391"/>
                </a:lnTo>
                <a:lnTo>
                  <a:pt x="2769" y="20123"/>
                </a:lnTo>
                <a:lnTo>
                  <a:pt x="2281" y="19720"/>
                </a:lnTo>
                <a:lnTo>
                  <a:pt x="1862" y="19407"/>
                </a:lnTo>
                <a:lnTo>
                  <a:pt x="1489" y="19079"/>
                </a:lnTo>
                <a:lnTo>
                  <a:pt x="1070" y="18676"/>
                </a:lnTo>
                <a:lnTo>
                  <a:pt x="744" y="18258"/>
                </a:lnTo>
                <a:lnTo>
                  <a:pt x="325" y="17661"/>
                </a:lnTo>
                <a:lnTo>
                  <a:pt x="162" y="17035"/>
                </a:lnTo>
                <a:lnTo>
                  <a:pt x="93" y="16468"/>
                </a:lnTo>
                <a:lnTo>
                  <a:pt x="93" y="9606"/>
                </a:lnTo>
                <a:close/>
                <a:moveTo>
                  <a:pt x="6098" y="9591"/>
                </a:moveTo>
                <a:lnTo>
                  <a:pt x="6098" y="5220"/>
                </a:lnTo>
                <a:lnTo>
                  <a:pt x="6191" y="4907"/>
                </a:lnTo>
                <a:lnTo>
                  <a:pt x="6307" y="4639"/>
                </a:lnTo>
                <a:lnTo>
                  <a:pt x="6517" y="4370"/>
                </a:lnTo>
                <a:lnTo>
                  <a:pt x="6680" y="4087"/>
                </a:lnTo>
                <a:lnTo>
                  <a:pt x="6889" y="3878"/>
                </a:lnTo>
                <a:lnTo>
                  <a:pt x="7308" y="3520"/>
                </a:lnTo>
                <a:lnTo>
                  <a:pt x="7843" y="3281"/>
                </a:lnTo>
                <a:lnTo>
                  <a:pt x="8402" y="3013"/>
                </a:lnTo>
                <a:lnTo>
                  <a:pt x="9031" y="2834"/>
                </a:lnTo>
                <a:lnTo>
                  <a:pt x="9659" y="2700"/>
                </a:lnTo>
                <a:lnTo>
                  <a:pt x="10497" y="2625"/>
                </a:lnTo>
                <a:lnTo>
                  <a:pt x="11125" y="2655"/>
                </a:lnTo>
                <a:lnTo>
                  <a:pt x="11987" y="2789"/>
                </a:lnTo>
                <a:lnTo>
                  <a:pt x="12522" y="2893"/>
                </a:lnTo>
                <a:lnTo>
                  <a:pt x="13011" y="3028"/>
                </a:lnTo>
                <a:lnTo>
                  <a:pt x="13290" y="3192"/>
                </a:lnTo>
                <a:lnTo>
                  <a:pt x="13709" y="3371"/>
                </a:lnTo>
                <a:lnTo>
                  <a:pt x="13872" y="3505"/>
                </a:lnTo>
                <a:lnTo>
                  <a:pt x="14058" y="3639"/>
                </a:lnTo>
                <a:lnTo>
                  <a:pt x="14291" y="3788"/>
                </a:lnTo>
                <a:lnTo>
                  <a:pt x="14431" y="3953"/>
                </a:lnTo>
                <a:lnTo>
                  <a:pt x="14617" y="4102"/>
                </a:lnTo>
                <a:lnTo>
                  <a:pt x="14826" y="4311"/>
                </a:lnTo>
                <a:lnTo>
                  <a:pt x="14919" y="4534"/>
                </a:lnTo>
                <a:lnTo>
                  <a:pt x="15036" y="4773"/>
                </a:lnTo>
                <a:lnTo>
                  <a:pt x="15175" y="5027"/>
                </a:lnTo>
                <a:lnTo>
                  <a:pt x="15245" y="5220"/>
                </a:lnTo>
                <a:lnTo>
                  <a:pt x="15245" y="9591"/>
                </a:lnTo>
                <a:lnTo>
                  <a:pt x="6098" y="9591"/>
                </a:lnTo>
                <a:close/>
              </a:path>
              <a:path w="21600" h="21600" extrusionOk="0">
                <a:moveTo>
                  <a:pt x="93" y="9606"/>
                </a:moveTo>
                <a:lnTo>
                  <a:pt x="21600" y="9606"/>
                </a:lnTo>
                <a:close/>
              </a:path>
              <a:path w="21600" h="21600" extrusionOk="0">
                <a:moveTo>
                  <a:pt x="11684" y="17109"/>
                </a:moveTo>
                <a:lnTo>
                  <a:pt x="12266" y="19317"/>
                </a:lnTo>
                <a:lnTo>
                  <a:pt x="9659" y="19317"/>
                </a:lnTo>
                <a:lnTo>
                  <a:pt x="10287" y="17124"/>
                </a:lnTo>
                <a:lnTo>
                  <a:pt x="10008" y="16975"/>
                </a:lnTo>
                <a:lnTo>
                  <a:pt x="9799" y="16722"/>
                </a:lnTo>
                <a:lnTo>
                  <a:pt x="9752" y="16408"/>
                </a:lnTo>
                <a:lnTo>
                  <a:pt x="9822" y="16170"/>
                </a:lnTo>
                <a:lnTo>
                  <a:pt x="10008" y="16006"/>
                </a:lnTo>
                <a:lnTo>
                  <a:pt x="10148" y="15871"/>
                </a:lnTo>
                <a:lnTo>
                  <a:pt x="10381" y="15782"/>
                </a:lnTo>
                <a:lnTo>
                  <a:pt x="10660" y="15692"/>
                </a:lnTo>
                <a:lnTo>
                  <a:pt x="11009" y="15677"/>
                </a:lnTo>
                <a:lnTo>
                  <a:pt x="11288" y="15722"/>
                </a:lnTo>
                <a:lnTo>
                  <a:pt x="11614" y="15782"/>
                </a:lnTo>
                <a:lnTo>
                  <a:pt x="11893" y="15946"/>
                </a:lnTo>
                <a:lnTo>
                  <a:pt x="12033" y="16080"/>
                </a:lnTo>
                <a:lnTo>
                  <a:pt x="12173" y="16229"/>
                </a:lnTo>
                <a:lnTo>
                  <a:pt x="12196" y="16408"/>
                </a:lnTo>
                <a:lnTo>
                  <a:pt x="12103" y="16722"/>
                </a:lnTo>
                <a:lnTo>
                  <a:pt x="11987" y="16856"/>
                </a:lnTo>
                <a:lnTo>
                  <a:pt x="11847" y="16975"/>
                </a:lnTo>
                <a:lnTo>
                  <a:pt x="11684" y="17109"/>
                </a:lnTo>
              </a:path>
            </a:pathLst>
          </a:custGeom>
          <a:solidFill>
            <a:srgbClr val="C0C0C0"/>
          </a:solidFill>
          <a:ln w="38100">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2052" name="Picture 4" descr="C:\Program Files (x86)\Microsoft Office\MEDIA\CAGCAT10\j0299125.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3330" y="1923411"/>
            <a:ext cx="1100023" cy="18050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25551" y="3923022"/>
            <a:ext cx="873957" cy="369332"/>
          </a:xfrm>
          <a:prstGeom prst="rect">
            <a:avLst/>
          </a:prstGeom>
          <a:noFill/>
        </p:spPr>
        <p:txBody>
          <a:bodyPr wrap="none" rtlCol="0">
            <a:spAutoFit/>
          </a:bodyPr>
          <a:lstStyle/>
          <a:p>
            <a:r>
              <a:rPr lang="en-US" dirty="0" smtClean="0"/>
              <a:t>Owner </a:t>
            </a:r>
            <a:endParaRPr lang="en-US" dirty="0"/>
          </a:p>
        </p:txBody>
      </p:sp>
      <p:sp>
        <p:nvSpPr>
          <p:cNvPr id="5" name="Rectangle 4"/>
          <p:cNvSpPr/>
          <p:nvPr/>
        </p:nvSpPr>
        <p:spPr>
          <a:xfrm>
            <a:off x="4467530" y="1694811"/>
            <a:ext cx="2895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Making </a:t>
            </a:r>
            <a:endParaRPr lang="en-US" dirty="0"/>
          </a:p>
        </p:txBody>
      </p:sp>
      <p:sp>
        <p:nvSpPr>
          <p:cNvPr id="9" name="Rectangle 8"/>
          <p:cNvSpPr/>
          <p:nvPr/>
        </p:nvSpPr>
        <p:spPr>
          <a:xfrm>
            <a:off x="4434873" y="2228211"/>
            <a:ext cx="2895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Selling</a:t>
            </a:r>
          </a:p>
        </p:txBody>
      </p:sp>
      <p:sp>
        <p:nvSpPr>
          <p:cNvPr id="11" name="Rectangle 10"/>
          <p:cNvSpPr/>
          <p:nvPr/>
        </p:nvSpPr>
        <p:spPr>
          <a:xfrm>
            <a:off x="4414091" y="2825924"/>
            <a:ext cx="2895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Importing </a:t>
            </a:r>
          </a:p>
        </p:txBody>
      </p:sp>
      <p:sp>
        <p:nvSpPr>
          <p:cNvPr id="12" name="TextBox 11"/>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10" name="Rectangle 9"/>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21565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p:cTn id="7" dur="500" fill="hold"/>
                                        <p:tgtEl>
                                          <p:spTgt spid="2052"/>
                                        </p:tgtEl>
                                        <p:attrNameLst>
                                          <p:attrName>ppt_w</p:attrName>
                                        </p:attrNameLst>
                                      </p:cBhvr>
                                      <p:tavLst>
                                        <p:tav tm="0">
                                          <p:val>
                                            <p:fltVal val="0"/>
                                          </p:val>
                                        </p:tav>
                                        <p:tav tm="100000">
                                          <p:val>
                                            <p:strVal val="#ppt_w"/>
                                          </p:val>
                                        </p:tav>
                                      </p:tavLst>
                                    </p:anim>
                                    <p:anim calcmode="lin" valueType="num">
                                      <p:cBhvr>
                                        <p:cTn id="8" dur="500" fill="hold"/>
                                        <p:tgtEl>
                                          <p:spTgt spid="2052"/>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7900"/>
                                        <p:tgtEl>
                                          <p:spTgt spid="12"/>
                                        </p:tgtEl>
                                      </p:cBhvr>
                                    </p:animEffect>
                                    <p:anim calcmode="lin" valueType="num">
                                      <p:cBhvr>
                                        <p:cTn id="42" dur="7900" fill="hold"/>
                                        <p:tgtEl>
                                          <p:spTgt spid="12"/>
                                        </p:tgtEl>
                                        <p:attrNameLst>
                                          <p:attrName>ppt_x</p:attrName>
                                        </p:attrNameLst>
                                      </p:cBhvr>
                                      <p:tavLst>
                                        <p:tav tm="0">
                                          <p:val>
                                            <p:strVal val="#ppt_x"/>
                                          </p:val>
                                        </p:tav>
                                        <p:tav tm="100000">
                                          <p:val>
                                            <p:strVal val="#ppt_x"/>
                                          </p:val>
                                        </p:tav>
                                      </p:tavLst>
                                    </p:anim>
                                    <p:anim calcmode="lin" valueType="num">
                                      <p:cBhvr>
                                        <p:cTn id="43" dur="79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9" grpId="0" animBg="1"/>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762000"/>
            <a:ext cx="4572000" cy="830997"/>
          </a:xfrm>
          <a:prstGeom prst="rect">
            <a:avLst/>
          </a:prstGeom>
        </p:spPr>
        <p:txBody>
          <a:bodyPr>
            <a:spAutoFit/>
          </a:bodyPr>
          <a:lstStyle/>
          <a:p>
            <a:r>
              <a:rPr lang="en-US" sz="2400" dirty="0"/>
              <a:t>But who do you think owns a patent once it has been granted?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3657600"/>
            <a:ext cx="514350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88346" y="1219200"/>
            <a:ext cx="1167307" cy="3154710"/>
          </a:xfrm>
          <a:prstGeom prst="rect">
            <a:avLst/>
          </a:prstGeom>
          <a:noFill/>
        </p:spPr>
        <p:txBody>
          <a:bodyPr wrap="none" rtlCol="0">
            <a:spAutoFit/>
          </a:bodyPr>
          <a:lstStyle/>
          <a:p>
            <a:r>
              <a:rPr lang="en-US" sz="19900" dirty="0" smtClean="0">
                <a:latin typeface="Agency FB" panose="020B0503020202020204" pitchFamily="34" charset="0"/>
              </a:rPr>
              <a:t>?</a:t>
            </a:r>
            <a:endParaRPr lang="en-US" sz="19900" dirty="0">
              <a:latin typeface="Agency FB" panose="020B0503020202020204" pitchFamily="34" charset="0"/>
            </a:endParaRPr>
          </a:p>
        </p:txBody>
      </p:sp>
      <p:sp>
        <p:nvSpPr>
          <p:cNvPr id="5" name="TextBox 4"/>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5714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800"/>
                                        <p:tgtEl>
                                          <p:spTgt spid="5"/>
                                        </p:tgtEl>
                                      </p:cBhvr>
                                    </p:animEffect>
                                    <p:anim calcmode="lin" valueType="num">
                                      <p:cBhvr>
                                        <p:cTn id="24" dur="1800" fill="hold"/>
                                        <p:tgtEl>
                                          <p:spTgt spid="5"/>
                                        </p:tgtEl>
                                        <p:attrNameLst>
                                          <p:attrName>ppt_x</p:attrName>
                                        </p:attrNameLst>
                                      </p:cBhvr>
                                      <p:tavLst>
                                        <p:tav tm="0">
                                          <p:val>
                                            <p:strVal val="#ppt_x"/>
                                          </p:val>
                                        </p:tav>
                                        <p:tav tm="100000">
                                          <p:val>
                                            <p:strVal val="#ppt_x"/>
                                          </p:val>
                                        </p:tav>
                                      </p:tavLst>
                                    </p:anim>
                                    <p:anim calcmode="lin" valueType="num">
                                      <p:cBhvr>
                                        <p:cTn id="25" dur="18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24200" y="470779"/>
            <a:ext cx="2824812" cy="830997"/>
          </a:xfrm>
          <a:prstGeom prst="rect">
            <a:avLst/>
          </a:prstGeom>
          <a:noFill/>
        </p:spPr>
        <p:txBody>
          <a:bodyPr wrap="none" rtlCol="0">
            <a:spAutoFit/>
          </a:bodyPr>
          <a:lstStyle/>
          <a:p>
            <a:r>
              <a:rPr lang="en-US" sz="4800" dirty="0" smtClean="0">
                <a:latin typeface="Agency FB" panose="020B0503020202020204" pitchFamily="34" charset="0"/>
              </a:rPr>
              <a:t>The inventor?</a:t>
            </a:r>
            <a:endParaRPr lang="en-US" sz="4800" dirty="0">
              <a:latin typeface="Agency FB" panose="020B0503020202020204" pitchFamily="34" charset="0"/>
            </a:endParaRPr>
          </a:p>
        </p:txBody>
      </p:sp>
      <p:sp>
        <p:nvSpPr>
          <p:cNvPr id="4" name="Rectangle 3"/>
          <p:cNvSpPr/>
          <p:nvPr/>
        </p:nvSpPr>
        <p:spPr>
          <a:xfrm>
            <a:off x="413965" y="4912499"/>
            <a:ext cx="8305800" cy="1631216"/>
          </a:xfrm>
          <a:prstGeom prst="rect">
            <a:avLst/>
          </a:prstGeom>
        </p:spPr>
        <p:txBody>
          <a:bodyPr wrap="square">
            <a:spAutoFit/>
          </a:bodyPr>
          <a:lstStyle/>
          <a:p>
            <a:r>
              <a:rPr lang="en-US" sz="2000" b="1" dirty="0" smtClean="0"/>
              <a:t>The owner of the patent is not necessary the inventor.</a:t>
            </a:r>
            <a:endParaRPr lang="en-US" sz="2000" b="1" dirty="0"/>
          </a:p>
          <a:p>
            <a:r>
              <a:rPr lang="en-US" sz="2000" b="1" dirty="0" smtClean="0"/>
              <a:t>Depending upon employment contracts or applicable national law, it could belong to the inventor’s employer. Such as an industrial corporation or a university. And just like other types of property rights, patents can be sold to someone or licensed out if the owner wishes.</a:t>
            </a:r>
            <a:endParaRPr lang="en-US" sz="2000" b="1" dirty="0"/>
          </a:p>
        </p:txBody>
      </p:sp>
      <p:pic>
        <p:nvPicPr>
          <p:cNvPr id="3074" name="Picture 2" descr="C:\Program Files (x86)\Microsoft Office\MEDIA\CAGCAT10\j0285360.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8429" y="2895600"/>
            <a:ext cx="1474013" cy="181782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3130" y="1301776"/>
            <a:ext cx="8087470" cy="830997"/>
          </a:xfrm>
          <a:prstGeom prst="rect">
            <a:avLst/>
          </a:prstGeom>
          <a:noFill/>
        </p:spPr>
        <p:txBody>
          <a:bodyPr wrap="none" rtlCol="0">
            <a:spAutoFit/>
          </a:bodyPr>
          <a:lstStyle/>
          <a:p>
            <a:r>
              <a:rPr lang="en-US" sz="4800" dirty="0" smtClean="0">
                <a:latin typeface="Agency FB" panose="020B0503020202020204" pitchFamily="34" charset="0"/>
              </a:rPr>
              <a:t>The organization the inventor works for?</a:t>
            </a:r>
            <a:endParaRPr lang="en-US" sz="4800" dirty="0">
              <a:latin typeface="Agency FB" panose="020B0503020202020204" pitchFamily="34" charset="0"/>
            </a:endParaRPr>
          </a:p>
        </p:txBody>
      </p:sp>
      <p:sp>
        <p:nvSpPr>
          <p:cNvPr id="7" name="TextBox 6"/>
          <p:cNvSpPr txBox="1"/>
          <p:nvPr/>
        </p:nvSpPr>
        <p:spPr>
          <a:xfrm>
            <a:off x="1765300" y="2161802"/>
            <a:ext cx="5603129" cy="2308324"/>
          </a:xfrm>
          <a:prstGeom prst="rect">
            <a:avLst/>
          </a:prstGeom>
          <a:noFill/>
        </p:spPr>
        <p:txBody>
          <a:bodyPr wrap="square" rtlCol="0">
            <a:spAutoFit/>
          </a:bodyPr>
          <a:lstStyle/>
          <a:p>
            <a:r>
              <a:rPr lang="en-US" sz="4800" dirty="0" smtClean="0">
                <a:latin typeface="Agency FB" panose="020B0503020202020204" pitchFamily="34" charset="0"/>
              </a:rPr>
              <a:t>Anyone the inventor wants to sell the patents right to?</a:t>
            </a:r>
          </a:p>
          <a:p>
            <a:r>
              <a:rPr lang="en-US" sz="4800" dirty="0" smtClean="0">
                <a:latin typeface="Agency FB" panose="020B0503020202020204" pitchFamily="34" charset="0"/>
              </a:rPr>
              <a:t> </a:t>
            </a:r>
            <a:endParaRPr lang="en-US" sz="4800" dirty="0">
              <a:latin typeface="Agency FB" panose="020B0503020202020204" pitchFamily="34" charset="0"/>
            </a:endParaRPr>
          </a:p>
        </p:txBody>
      </p:sp>
      <p:sp>
        <p:nvSpPr>
          <p:cNvPr id="8" name="TextBox 7"/>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9" name="Rectangle 8"/>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8246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28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800" decel="50000" fill="hold">
                                          <p:stCondLst>
                                            <p:cond delay="0"/>
                                          </p:stCondLst>
                                        </p:cTn>
                                        <p:tgtEl>
                                          <p:spTgt spid="3"/>
                                        </p:tgtEl>
                                        <p:attrNameLst>
                                          <p:attrName>ppt_x</p:attrName>
                                          <p:attrName>ppt_y</p:attrName>
                                        </p:attrNameLst>
                                      </p:cBhvr>
                                    </p:animMotion>
                                    <p:animEffect transition="in" filter="fade">
                                      <p:cBhvr>
                                        <p:cTn id="9" dur="28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8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800" decel="50000" fill="hold">
                                          <p:stCondLst>
                                            <p:cond delay="0"/>
                                          </p:stCondLst>
                                        </p:cTn>
                                        <p:tgtEl>
                                          <p:spTgt spid="6"/>
                                        </p:tgtEl>
                                        <p:attrNameLst>
                                          <p:attrName>ppt_x</p:attrName>
                                          <p:attrName>ppt_y</p:attrName>
                                        </p:attrNameLst>
                                      </p:cBhvr>
                                    </p:animMotion>
                                    <p:animEffect transition="in" filter="fade">
                                      <p:cBhvr>
                                        <p:cTn id="16" dur="18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Scale>
                                      <p:cBhvr>
                                        <p:cTn id="21" dur="21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2100" decel="50000" fill="hold">
                                          <p:stCondLst>
                                            <p:cond delay="0"/>
                                          </p:stCondLst>
                                        </p:cTn>
                                        <p:tgtEl>
                                          <p:spTgt spid="7"/>
                                        </p:tgtEl>
                                        <p:attrNameLst>
                                          <p:attrName>ppt_x</p:attrName>
                                          <p:attrName>ppt_y</p:attrName>
                                        </p:attrNameLst>
                                      </p:cBhvr>
                                    </p:animMotion>
                                    <p:animEffect transition="in" filter="fade">
                                      <p:cBhvr>
                                        <p:cTn id="23" dur="21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3900"/>
                                        <p:tgtEl>
                                          <p:spTgt spid="3074"/>
                                        </p:tgtEl>
                                      </p:cBhvr>
                                    </p:animEffect>
                                    <p:anim calcmode="lin" valueType="num">
                                      <p:cBhvr>
                                        <p:cTn id="29" dur="3900" fill="hold"/>
                                        <p:tgtEl>
                                          <p:spTgt spid="3074"/>
                                        </p:tgtEl>
                                        <p:attrNameLst>
                                          <p:attrName>ppt_x</p:attrName>
                                        </p:attrNameLst>
                                      </p:cBhvr>
                                      <p:tavLst>
                                        <p:tav tm="0">
                                          <p:val>
                                            <p:strVal val="#ppt_x"/>
                                          </p:val>
                                        </p:tav>
                                        <p:tav tm="100000">
                                          <p:val>
                                            <p:strVal val="#ppt_x"/>
                                          </p:val>
                                        </p:tav>
                                      </p:tavLst>
                                    </p:anim>
                                    <p:anim calcmode="lin" valueType="num">
                                      <p:cBhvr>
                                        <p:cTn id="30" dur="39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iterate type="lt">
                                    <p:tmAbs val="100"/>
                                  </p:iterate>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par>
                          <p:cTn id="35" fill="hold">
                            <p:stCondLst>
                              <p:cond delay="4401"/>
                            </p:stCondLst>
                            <p:childTnLst>
                              <p:par>
                                <p:cTn id="36" presetID="1" presetClass="entr" presetSubtype="0" fill="hold" nodeType="afterEffect">
                                  <p:stCondLst>
                                    <p:cond delay="0"/>
                                  </p:stCondLst>
                                  <p:iterate type="lt">
                                    <p:tmAbs val="100"/>
                                  </p:iterate>
                                  <p:childTnLst>
                                    <p:set>
                                      <p:cBhvr>
                                        <p:cTn id="37"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3100"/>
                                        <p:tgtEl>
                                          <p:spTgt spid="8"/>
                                        </p:tgtEl>
                                      </p:cBhvr>
                                    </p:animEffect>
                                    <p:anim calcmode="lin" valueType="num">
                                      <p:cBhvr>
                                        <p:cTn id="43" dur="3100" fill="hold"/>
                                        <p:tgtEl>
                                          <p:spTgt spid="8"/>
                                        </p:tgtEl>
                                        <p:attrNameLst>
                                          <p:attrName>ppt_x</p:attrName>
                                        </p:attrNameLst>
                                      </p:cBhvr>
                                      <p:tavLst>
                                        <p:tav tm="0">
                                          <p:val>
                                            <p:strVal val="#ppt_x"/>
                                          </p:val>
                                        </p:tav>
                                        <p:tav tm="100000">
                                          <p:val>
                                            <p:strVal val="#ppt_x"/>
                                          </p:val>
                                        </p:tav>
                                      </p:tavLst>
                                    </p:anim>
                                    <p:anim calcmode="lin" valueType="num">
                                      <p:cBhvr>
                                        <p:cTn id="44" dur="31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3965" y="1447801"/>
            <a:ext cx="7462404" cy="646331"/>
          </a:xfrm>
          <a:prstGeom prst="rect">
            <a:avLst/>
          </a:prstGeom>
        </p:spPr>
        <p:txBody>
          <a:bodyPr wrap="square">
            <a:spAutoFit/>
          </a:bodyPr>
          <a:lstStyle/>
          <a:p>
            <a:r>
              <a:rPr lang="en-US" dirty="0" smtClean="0"/>
              <a:t>Owing patents doesn’t mean you have unlimited rights over an invention, patents are restricted in both time and territory.</a:t>
            </a:r>
            <a:endParaRPr lang="en-US" dirty="0"/>
          </a:p>
        </p:txBody>
      </p:sp>
      <p:sp>
        <p:nvSpPr>
          <p:cNvPr id="5" name="TextBox 4"/>
          <p:cNvSpPr txBox="1"/>
          <p:nvPr/>
        </p:nvSpPr>
        <p:spPr>
          <a:xfrm>
            <a:off x="2743200" y="470777"/>
            <a:ext cx="4084773" cy="830997"/>
          </a:xfrm>
          <a:prstGeom prst="rect">
            <a:avLst/>
          </a:prstGeom>
          <a:noFill/>
        </p:spPr>
        <p:txBody>
          <a:bodyPr wrap="none" rtlCol="0">
            <a:spAutoFit/>
          </a:bodyPr>
          <a:lstStyle/>
          <a:p>
            <a:r>
              <a:rPr lang="en-US" sz="4800" dirty="0" smtClean="0">
                <a:latin typeface="Agency FB" panose="020B0503020202020204" pitchFamily="34" charset="0"/>
              </a:rPr>
              <a:t>What are the limits?</a:t>
            </a:r>
            <a:endParaRPr lang="en-US" sz="4800" dirty="0">
              <a:latin typeface="Agency FB" panose="020B0503020202020204" pitchFamily="34" charset="0"/>
            </a:endParaRPr>
          </a:p>
        </p:txBody>
      </p:sp>
      <p:pic>
        <p:nvPicPr>
          <p:cNvPr id="4102" name="Picture 6" descr="Clock, Time, Ala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819400"/>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13965" y="2572020"/>
            <a:ext cx="4234235" cy="2585323"/>
          </a:xfrm>
          <a:prstGeom prst="rect">
            <a:avLst/>
          </a:prstGeom>
        </p:spPr>
        <p:txBody>
          <a:bodyPr wrap="square">
            <a:spAutoFit/>
          </a:bodyPr>
          <a:lstStyle/>
          <a:p>
            <a:r>
              <a:rPr lang="en-US" dirty="0" smtClean="0"/>
              <a:t>In many countries, the maximum period during which a patent may remain in force (the ‘patent’ term) is 20 years from the date of filling. This is in contrast to trademarks, which owners can renew as many times as they like, And often patents run for much shorter periods. This may be because the owner is no longer making out of the patent and chooses to let it lapse.</a:t>
            </a:r>
            <a:endParaRPr lang="en-US" dirty="0"/>
          </a:p>
        </p:txBody>
      </p:sp>
      <p:sp>
        <p:nvSpPr>
          <p:cNvPr id="9" name="TextBox 8"/>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7" name="Rectangle 6"/>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150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800"/>
                                        <p:tgtEl>
                                          <p:spTgt spid="5"/>
                                        </p:tgtEl>
                                      </p:cBhvr>
                                    </p:animEffect>
                                    <p:anim calcmode="lin" valueType="num">
                                      <p:cBhvr>
                                        <p:cTn id="8" dur="1800" fill="hold"/>
                                        <p:tgtEl>
                                          <p:spTgt spid="5"/>
                                        </p:tgtEl>
                                        <p:attrNameLst>
                                          <p:attrName>ppt_x</p:attrName>
                                        </p:attrNameLst>
                                      </p:cBhvr>
                                      <p:tavLst>
                                        <p:tav tm="0">
                                          <p:val>
                                            <p:strVal val="#ppt_x"/>
                                          </p:val>
                                        </p:tav>
                                        <p:tav tm="100000">
                                          <p:val>
                                            <p:strVal val="#ppt_x"/>
                                          </p:val>
                                        </p:tav>
                                      </p:tavLst>
                                    </p:anim>
                                    <p:anim calcmode="lin" valueType="num">
                                      <p:cBhvr>
                                        <p:cTn id="9" dur="18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1800" fill="hold"/>
                                        <p:tgtEl>
                                          <p:spTgt spid="4"/>
                                        </p:tgtEl>
                                        <p:attrNameLst>
                                          <p:attrName>ppt_x</p:attrName>
                                        </p:attrNameLst>
                                      </p:cBhvr>
                                      <p:tavLst>
                                        <p:tav tm="0">
                                          <p:val>
                                            <p:strVal val="#ppt_x"/>
                                          </p:val>
                                        </p:tav>
                                        <p:tav tm="100000">
                                          <p:val>
                                            <p:strVal val="#ppt_x"/>
                                          </p:val>
                                        </p:tav>
                                      </p:tavLst>
                                    </p:anim>
                                    <p:anim calcmode="lin" valueType="num">
                                      <p:cBhvr additive="base">
                                        <p:cTn id="15" dur="18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3000"/>
                                        <p:tgtEl>
                                          <p:spTgt spid="8"/>
                                        </p:tgtEl>
                                      </p:cBhvr>
                                    </p:animEffect>
                                    <p:anim calcmode="lin" valueType="num">
                                      <p:cBhvr>
                                        <p:cTn id="21" dur="3000" fill="hold"/>
                                        <p:tgtEl>
                                          <p:spTgt spid="8"/>
                                        </p:tgtEl>
                                        <p:attrNameLst>
                                          <p:attrName>ppt_x</p:attrName>
                                        </p:attrNameLst>
                                      </p:cBhvr>
                                      <p:tavLst>
                                        <p:tav tm="0">
                                          <p:val>
                                            <p:strVal val="#ppt_x"/>
                                          </p:val>
                                        </p:tav>
                                        <p:tav tm="100000">
                                          <p:val>
                                            <p:strVal val="#ppt_x"/>
                                          </p:val>
                                        </p:tav>
                                      </p:tavLst>
                                    </p:anim>
                                    <p:anim calcmode="lin" valueType="num">
                                      <p:cBhvr>
                                        <p:cTn id="22" dur="3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5000"/>
                                        <p:tgtEl>
                                          <p:spTgt spid="9"/>
                                        </p:tgtEl>
                                      </p:cBhvr>
                                    </p:animEffect>
                                    <p:anim calcmode="lin" valueType="num">
                                      <p:cBhvr>
                                        <p:cTn id="28" dur="15000" fill="hold"/>
                                        <p:tgtEl>
                                          <p:spTgt spid="9"/>
                                        </p:tgtEl>
                                        <p:attrNameLst>
                                          <p:attrName>ppt_x</p:attrName>
                                        </p:attrNameLst>
                                      </p:cBhvr>
                                      <p:tavLst>
                                        <p:tav tm="0">
                                          <p:val>
                                            <p:strVal val="#ppt_x"/>
                                          </p:val>
                                        </p:tav>
                                        <p:tav tm="100000">
                                          <p:val>
                                            <p:strVal val="#ppt_x"/>
                                          </p:val>
                                        </p:tav>
                                      </p:tavLst>
                                    </p:anim>
                                    <p:anim calcmode="lin" valueType="num">
                                      <p:cBhvr>
                                        <p:cTn id="29" dur="15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6581" y="2188144"/>
            <a:ext cx="4234235" cy="1754326"/>
          </a:xfrm>
          <a:prstGeom prst="rect">
            <a:avLst/>
          </a:prstGeom>
        </p:spPr>
        <p:txBody>
          <a:bodyPr wrap="square">
            <a:spAutoFit/>
          </a:bodyPr>
          <a:lstStyle/>
          <a:p>
            <a:r>
              <a:rPr lang="en-US" dirty="0" smtClean="0"/>
              <a:t>Patents are territorial, this means that, to get a patent in China, you need to apply to the patent office in China and the same goes for Brazil, Cuba, The United States and so on. The resulting patents will then only protect you in those countries.</a:t>
            </a:r>
            <a:endParaRPr lang="en-US" dirty="0"/>
          </a:p>
        </p:txBody>
      </p:sp>
      <p:pic>
        <p:nvPicPr>
          <p:cNvPr id="2" name="Picture 2" descr="C:\Program Files (x86)\Microsoft Office\MEDIA\CAGCAT10\j03351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691580"/>
            <a:ext cx="2733599" cy="27335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4" name="Rectangle 3"/>
          <p:cNvSpPr/>
          <p:nvPr/>
        </p:nvSpPr>
        <p:spPr>
          <a:xfrm>
            <a:off x="2590800" y="471385"/>
            <a:ext cx="3867790" cy="584775"/>
          </a:xfrm>
          <a:prstGeom prst="rect">
            <a:avLst/>
          </a:prstGeom>
        </p:spPr>
        <p:txBody>
          <a:bodyPr wrap="none">
            <a:spAutoFit/>
          </a:bodyPr>
          <a:lstStyle/>
          <a:p>
            <a:r>
              <a:rPr lang="en-US" sz="3200" dirty="0"/>
              <a:t>Patents are </a:t>
            </a:r>
            <a:r>
              <a:rPr lang="en-US" sz="3200" dirty="0" smtClean="0"/>
              <a:t>territorial </a:t>
            </a:r>
            <a:endParaRPr lang="en-US" sz="3200" dirty="0"/>
          </a:p>
        </p:txBody>
      </p:sp>
    </p:spTree>
    <p:extLst>
      <p:ext uri="{BB962C8B-B14F-4D97-AF65-F5344CB8AC3E}">
        <p14:creationId xmlns:p14="http://schemas.microsoft.com/office/powerpoint/2010/main" val="797480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100"/>
                                        <p:tgtEl>
                                          <p:spTgt spid="3"/>
                                        </p:tgtEl>
                                      </p:cBhvr>
                                    </p:animEffect>
                                    <p:anim calcmode="lin" valueType="num">
                                      <p:cBhvr>
                                        <p:cTn id="13" dur="2100" fill="hold"/>
                                        <p:tgtEl>
                                          <p:spTgt spid="3"/>
                                        </p:tgtEl>
                                        <p:attrNameLst>
                                          <p:attrName>ppt_x</p:attrName>
                                        </p:attrNameLst>
                                      </p:cBhvr>
                                      <p:tavLst>
                                        <p:tav tm="0">
                                          <p:val>
                                            <p:strVal val="#ppt_x"/>
                                          </p:val>
                                        </p:tav>
                                        <p:tav tm="100000">
                                          <p:val>
                                            <p:strVal val="#ppt_x"/>
                                          </p:val>
                                        </p:tav>
                                      </p:tavLst>
                                    </p:anim>
                                    <p:anim calcmode="lin" valueType="num">
                                      <p:cBhvr>
                                        <p:cTn id="14" dur="21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2100"/>
                                        <p:tgtEl>
                                          <p:spTgt spid="2"/>
                                        </p:tgtEl>
                                      </p:cBhvr>
                                    </p:animEffect>
                                    <p:anim calcmode="lin" valueType="num">
                                      <p:cBhvr>
                                        <p:cTn id="18" dur="2100" fill="hold"/>
                                        <p:tgtEl>
                                          <p:spTgt spid="2"/>
                                        </p:tgtEl>
                                        <p:attrNameLst>
                                          <p:attrName>ppt_x</p:attrName>
                                        </p:attrNameLst>
                                      </p:cBhvr>
                                      <p:tavLst>
                                        <p:tav tm="0">
                                          <p:val>
                                            <p:strVal val="#ppt_x"/>
                                          </p:val>
                                        </p:tav>
                                        <p:tav tm="100000">
                                          <p:val>
                                            <p:strVal val="#ppt_x"/>
                                          </p:val>
                                        </p:tav>
                                      </p:tavLst>
                                    </p:anim>
                                    <p:anim calcmode="lin" valueType="num">
                                      <p:cBhvr>
                                        <p:cTn id="19" dur="21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1500"/>
                                        <p:tgtEl>
                                          <p:spTgt spid="5"/>
                                        </p:tgtEl>
                                      </p:cBhvr>
                                    </p:animEffect>
                                    <p:anim calcmode="lin" valueType="num">
                                      <p:cBhvr>
                                        <p:cTn id="25" dur="11500" fill="hold"/>
                                        <p:tgtEl>
                                          <p:spTgt spid="5"/>
                                        </p:tgtEl>
                                        <p:attrNameLst>
                                          <p:attrName>ppt_x</p:attrName>
                                        </p:attrNameLst>
                                      </p:cBhvr>
                                      <p:tavLst>
                                        <p:tav tm="0">
                                          <p:val>
                                            <p:strVal val="#ppt_x"/>
                                          </p:val>
                                        </p:tav>
                                        <p:tav tm="100000">
                                          <p:val>
                                            <p:strVal val="#ppt_x"/>
                                          </p:val>
                                        </p:tav>
                                      </p:tavLst>
                                    </p:anim>
                                    <p:anim calcmode="lin" valueType="num">
                                      <p:cBhvr>
                                        <p:cTn id="26" dur="1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ebpage"/>
          <p:cNvSpPr>
            <a:spLocks noEditPoints="1" noChangeArrowheads="1"/>
          </p:cNvSpPr>
          <p:nvPr/>
        </p:nvSpPr>
        <p:spPr bwMode="auto">
          <a:xfrm>
            <a:off x="5715000" y="1524000"/>
            <a:ext cx="2495550" cy="3255824"/>
          </a:xfrm>
          <a:custGeom>
            <a:avLst/>
            <a:gdLst>
              <a:gd name="T0" fmla="*/ 5187 w 21600"/>
              <a:gd name="T1" fmla="*/ 21600 h 21600"/>
              <a:gd name="T2" fmla="*/ 0 w 21600"/>
              <a:gd name="T3" fmla="*/ 17509 h 21600"/>
              <a:gd name="T4" fmla="*/ 21600 w 21600"/>
              <a:gd name="T5" fmla="*/ 0 h 21600"/>
              <a:gd name="T6" fmla="*/ 0 w 21600"/>
              <a:gd name="T7" fmla="*/ 0 h 21600"/>
              <a:gd name="T8" fmla="*/ 10800 w 21600"/>
              <a:gd name="T9" fmla="*/ 0 h 21600"/>
              <a:gd name="T10" fmla="*/ 21600 w 21600"/>
              <a:gd name="T11" fmla="*/ 0 h 21600"/>
              <a:gd name="T12" fmla="*/ 21600 w 21600"/>
              <a:gd name="T13" fmla="*/ 10800 h 21600"/>
              <a:gd name="T14" fmla="*/ 21600 w 21600"/>
              <a:gd name="T15" fmla="*/ 21600 h 21600"/>
              <a:gd name="T16" fmla="*/ 10800 w 21600"/>
              <a:gd name="T17" fmla="*/ 21600 h 21600"/>
              <a:gd name="T18" fmla="*/ 0 w 21600"/>
              <a:gd name="T19" fmla="*/ 10800 h 21600"/>
              <a:gd name="T20" fmla="*/ 1955 w 21600"/>
              <a:gd name="T21" fmla="*/ 12829 h 21600"/>
              <a:gd name="T22" fmla="*/ 19814 w 21600"/>
              <a:gd name="T23" fmla="*/ 20749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extrusionOk="0">
                <a:moveTo>
                  <a:pt x="85" y="17509"/>
                </a:moveTo>
                <a:lnTo>
                  <a:pt x="5187" y="17509"/>
                </a:lnTo>
                <a:lnTo>
                  <a:pt x="5187" y="21632"/>
                </a:lnTo>
                <a:lnTo>
                  <a:pt x="85" y="17509"/>
                </a:lnTo>
                <a:close/>
              </a:path>
              <a:path w="21600" h="21600" extrusionOk="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w="21600" h="21600" extrusionOk="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413965" y="1981200"/>
            <a:ext cx="4234235" cy="1754326"/>
          </a:xfrm>
          <a:prstGeom prst="rect">
            <a:avLst/>
          </a:prstGeom>
        </p:spPr>
        <p:txBody>
          <a:bodyPr wrap="square">
            <a:spAutoFit/>
          </a:bodyPr>
          <a:lstStyle/>
          <a:p>
            <a:r>
              <a:rPr lang="en-US" dirty="0" smtClean="0"/>
              <a:t>In some areas of the world, you can make a single application to a regional patent office to get protection in a number of countries. For example, there are regional authorities for Europe and Eurasia, and two in Africa</a:t>
            </a:r>
            <a:endParaRPr lang="en-US" dirty="0"/>
          </a:p>
        </p:txBody>
      </p:sp>
      <p:sp>
        <p:nvSpPr>
          <p:cNvPr id="5" name="TextBox 4"/>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75900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700"/>
                                        <p:tgtEl>
                                          <p:spTgt spid="2"/>
                                        </p:tgtEl>
                                      </p:cBhvr>
                                    </p:animEffect>
                                    <p:anim calcmode="lin" valueType="num">
                                      <p:cBhvr>
                                        <p:cTn id="13" dur="1700" fill="hold"/>
                                        <p:tgtEl>
                                          <p:spTgt spid="2"/>
                                        </p:tgtEl>
                                        <p:attrNameLst>
                                          <p:attrName>ppt_x</p:attrName>
                                        </p:attrNameLst>
                                      </p:cBhvr>
                                      <p:tavLst>
                                        <p:tav tm="0">
                                          <p:val>
                                            <p:strVal val="#ppt_x"/>
                                          </p:val>
                                        </p:tav>
                                        <p:tav tm="100000">
                                          <p:val>
                                            <p:strVal val="#ppt_x"/>
                                          </p:val>
                                        </p:tav>
                                      </p:tavLst>
                                    </p:anim>
                                    <p:anim calcmode="lin" valueType="num">
                                      <p:cBhvr>
                                        <p:cTn id="14" dur="17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0"/>
                                        <p:tgtEl>
                                          <p:spTgt spid="5"/>
                                        </p:tgtEl>
                                      </p:cBhvr>
                                    </p:animEffect>
                                    <p:anim calcmode="lin" valueType="num">
                                      <p:cBhvr>
                                        <p:cTn id="20" dur="10000" fill="hold"/>
                                        <p:tgtEl>
                                          <p:spTgt spid="5"/>
                                        </p:tgtEl>
                                        <p:attrNameLst>
                                          <p:attrName>ppt_x</p:attrName>
                                        </p:attrNameLst>
                                      </p:cBhvr>
                                      <p:tavLst>
                                        <p:tav tm="0">
                                          <p:val>
                                            <p:strVal val="#ppt_x"/>
                                          </p:val>
                                        </p:tav>
                                        <p:tav tm="100000">
                                          <p:val>
                                            <p:strVal val="#ppt_x"/>
                                          </p:val>
                                        </p:tav>
                                      </p:tavLst>
                                    </p:anim>
                                    <p:anim calcmode="lin" valueType="num">
                                      <p:cBhvr>
                                        <p:cTn id="21" dur="10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Program Files (x86)\Microsoft Office\MEDIA\CAGCAT10\j0297749.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037290"/>
            <a:ext cx="1851660" cy="176204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799" y="1764153"/>
            <a:ext cx="4234235" cy="2308324"/>
          </a:xfrm>
          <a:prstGeom prst="rect">
            <a:avLst/>
          </a:prstGeom>
        </p:spPr>
        <p:txBody>
          <a:bodyPr wrap="square">
            <a:spAutoFit/>
          </a:bodyPr>
          <a:lstStyle/>
          <a:p>
            <a:r>
              <a:rPr lang="en-US" dirty="0" smtClean="0"/>
              <a:t>Because patents are territorial, anyone outside the territories in which patent rights have been granted can take advantage of the idea even while a patent is in force. They can make , use, sell or import the invention without the owner’s consent. And once the patent has lapsed, anyone anywhere can do so.</a:t>
            </a:r>
            <a:endParaRPr lang="en-US" dirty="0"/>
          </a:p>
        </p:txBody>
      </p:sp>
      <p:sp>
        <p:nvSpPr>
          <p:cNvPr id="5" name="TextBox 4"/>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02133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ppt_x"/>
                                          </p:val>
                                        </p:tav>
                                        <p:tav tm="100000">
                                          <p:val>
                                            <p:strVal val="#ppt_x"/>
                                          </p:val>
                                        </p:tav>
                                      </p:tavLst>
                                    </p:anim>
                                    <p:anim calcmode="lin" valueType="num">
                                      <p:cBhvr additive="base">
                                        <p:cTn id="12" dur="1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1000"/>
                                        <p:tgtEl>
                                          <p:spTgt spid="5"/>
                                        </p:tgtEl>
                                      </p:cBhvr>
                                    </p:animEffect>
                                    <p:anim calcmode="lin" valueType="num">
                                      <p:cBhvr>
                                        <p:cTn id="18" dur="11000" fill="hold"/>
                                        <p:tgtEl>
                                          <p:spTgt spid="5"/>
                                        </p:tgtEl>
                                        <p:attrNameLst>
                                          <p:attrName>ppt_x</p:attrName>
                                        </p:attrNameLst>
                                      </p:cBhvr>
                                      <p:tavLst>
                                        <p:tav tm="0">
                                          <p:val>
                                            <p:strVal val="#ppt_x"/>
                                          </p:val>
                                        </p:tav>
                                        <p:tav tm="100000">
                                          <p:val>
                                            <p:strVal val="#ppt_x"/>
                                          </p:val>
                                        </p:tav>
                                      </p:tavLst>
                                    </p:anim>
                                    <p:anim calcmode="lin" valueType="num">
                                      <p:cBhvr>
                                        <p:cTn id="19" dur="1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13266"/>
            <a:ext cx="8229600" cy="830997"/>
          </a:xfrm>
          <a:prstGeom prst="rect">
            <a:avLst/>
          </a:prstGeom>
          <a:noFill/>
        </p:spPr>
        <p:txBody>
          <a:bodyPr wrap="square" rtlCol="0">
            <a:spAutoFit/>
          </a:bodyPr>
          <a:lstStyle/>
          <a:p>
            <a:r>
              <a:rPr lang="hi-IN" sz="2400" dirty="0" smtClean="0"/>
              <a:t>नवीन </a:t>
            </a:r>
            <a:r>
              <a:rPr lang="hi-IN" sz="2400" dirty="0"/>
              <a:t>आविष्कारों के महान आविष्कार में महान विचारों को बदलने </a:t>
            </a:r>
            <a:r>
              <a:rPr lang="hi-IN" sz="2400" dirty="0" smtClean="0"/>
              <a:t>में</a:t>
            </a:r>
            <a:r>
              <a:rPr lang="en-US" sz="2400" dirty="0" smtClean="0"/>
              <a:t> </a:t>
            </a:r>
            <a:r>
              <a:rPr lang="hi-IN" sz="2400" dirty="0" smtClean="0"/>
              <a:t>पेटेंट</a:t>
            </a:r>
            <a:r>
              <a:rPr lang="en-US" sz="2400" dirty="0" smtClean="0"/>
              <a:t> </a:t>
            </a:r>
            <a:r>
              <a:rPr lang="hi-IN" sz="2400" dirty="0"/>
              <a:t>ने </a:t>
            </a:r>
            <a:r>
              <a:rPr lang="hi-IN" sz="2400" dirty="0"/>
              <a:t>महत्वपूर्ण भूमिका निभाई है </a:t>
            </a:r>
            <a:r>
              <a:rPr lang="hi-IN" sz="2400" dirty="0" smtClean="0"/>
              <a:t>.</a:t>
            </a:r>
            <a:endParaRPr lang="en-US" sz="2400" b="1" dirty="0">
              <a:latin typeface="Arial Black" panose="020B0A04020102020204" pitchFamily="34" charset="0"/>
            </a:endParaRPr>
          </a:p>
        </p:txBody>
      </p:sp>
      <p:pic>
        <p:nvPicPr>
          <p:cNvPr id="1030" name="Picture 6" descr="Steampunk, Electrician, Grunge, Steam,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1914" y="1752600"/>
            <a:ext cx="4419600" cy="4419601"/>
          </a:xfrm>
          <a:prstGeom prst="rect">
            <a:avLst/>
          </a:prstGeom>
          <a:noFill/>
          <a:extLst>
            <a:ext uri="{909E8E84-426E-40DD-AFC4-6F175D3DCCD1}">
              <a14:hiddenFill xmlns:a14="http://schemas.microsoft.com/office/drawing/2010/main">
                <a:solidFill>
                  <a:srgbClr val="FFFFFF"/>
                </a:solidFill>
              </a14:hiddenFill>
            </a:ext>
          </a:extLst>
        </p:spPr>
      </p:pic>
      <p:sp>
        <p:nvSpPr>
          <p:cNvPr id="5" name="Curved Down Ribbon 4"/>
          <p:cNvSpPr/>
          <p:nvPr/>
        </p:nvSpPr>
        <p:spPr>
          <a:xfrm>
            <a:off x="152400" y="2743200"/>
            <a:ext cx="4114800" cy="1676400"/>
          </a:xfrm>
          <a:prstGeom prst="ellipse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t>Patents</a:t>
            </a:r>
            <a:endParaRPr lang="en-US" sz="3600" b="1" dirty="0"/>
          </a:p>
        </p:txBody>
      </p:sp>
      <p:sp>
        <p:nvSpPr>
          <p:cNvPr id="2" name="TextBox 1"/>
          <p:cNvSpPr txBox="1"/>
          <p:nvPr/>
        </p:nvSpPr>
        <p:spPr>
          <a:xfrm>
            <a:off x="1143000" y="5257800"/>
            <a:ext cx="44114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019458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9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1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1500" accel="50000" fill="hold">
                                          <p:stCondLst>
                                            <p:cond delay="1500"/>
                                          </p:stCondLst>
                                        </p:cTn>
                                        <p:tgtEl>
                                          <p:spTgt spid="5"/>
                                        </p:tgtEl>
                                        <p:attrNameLst>
                                          <p:attrName>ppt_w</p:attrName>
                                        </p:attrNameLst>
                                      </p:cBhvr>
                                      <p:tavLst>
                                        <p:tav tm="0">
                                          <p:val>
                                            <p:strVal val="#ppt_w*.05"/>
                                          </p:val>
                                        </p:tav>
                                        <p:tav tm="100000">
                                          <p:val>
                                            <p:strVal val="#ppt_w"/>
                                          </p:val>
                                        </p:tav>
                                      </p:tavLst>
                                    </p:anim>
                                    <p:anim calcmode="lin" valueType="num">
                                      <p:cBhvr>
                                        <p:cTn id="14" dur="3000" fill="hold"/>
                                        <p:tgtEl>
                                          <p:spTgt spid="5"/>
                                        </p:tgtEl>
                                        <p:attrNameLst>
                                          <p:attrName>ppt_h</p:attrName>
                                        </p:attrNameLst>
                                      </p:cBhvr>
                                      <p:tavLst>
                                        <p:tav tm="0">
                                          <p:val>
                                            <p:strVal val="#ppt_h"/>
                                          </p:val>
                                        </p:tav>
                                        <p:tav tm="100000">
                                          <p:val>
                                            <p:strVal val="#ppt_h"/>
                                          </p:val>
                                        </p:tav>
                                      </p:tavLst>
                                    </p:anim>
                                    <p:anim calcmode="lin" valueType="num">
                                      <p:cBhvr>
                                        <p:cTn id="15" dur="1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1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1500" accel="50000" fill="hold">
                                          <p:stCondLst>
                                            <p:cond delay="1500"/>
                                          </p:stCondLst>
                                        </p:cTn>
                                        <p:tgtEl>
                                          <p:spTgt spid="5"/>
                                        </p:tgtEl>
                                        <p:attrNameLst>
                                          <p:attrName>ppt_y</p:attrName>
                                        </p:attrNameLst>
                                      </p:cBhvr>
                                      <p:tavLst>
                                        <p:tav tm="0">
                                          <p:val>
                                            <p:strVal val="#ppt_y+.1"/>
                                          </p:val>
                                        </p:tav>
                                        <p:tav tm="100000">
                                          <p:val>
                                            <p:strVal val="#ppt_y"/>
                                          </p:val>
                                        </p:tav>
                                      </p:tavLst>
                                    </p:anim>
                                    <p:animEffect transition="in" filter="fade">
                                      <p:cBhvr>
                                        <p:cTn id="18" dur="3000" decel="50000">
                                          <p:stCondLst>
                                            <p:cond delay="0"/>
                                          </p:stCondLst>
                                        </p:cTn>
                                        <p:tgtEl>
                                          <p:spTgt spid="5"/>
                                        </p:tgtEl>
                                      </p:cBhvr>
                                    </p:animEffect>
                                  </p:childTnLst>
                                </p:cTn>
                              </p:par>
                              <p:par>
                                <p:cTn id="19" presetID="25" presetClass="entr" presetSubtype="0" fill="hold" nodeType="withEffect">
                                  <p:stCondLst>
                                    <p:cond delay="0"/>
                                  </p:stCondLst>
                                  <p:childTnLst>
                                    <p:set>
                                      <p:cBhvr>
                                        <p:cTn id="20" dur="1" fill="hold">
                                          <p:stCondLst>
                                            <p:cond delay="0"/>
                                          </p:stCondLst>
                                        </p:cTn>
                                        <p:tgtEl>
                                          <p:spTgt spid="1030"/>
                                        </p:tgtEl>
                                        <p:attrNameLst>
                                          <p:attrName>style.visibility</p:attrName>
                                        </p:attrNameLst>
                                      </p:cBhvr>
                                      <p:to>
                                        <p:strVal val="visible"/>
                                      </p:to>
                                    </p:set>
                                    <p:anim calcmode="lin" valueType="num">
                                      <p:cBhvr>
                                        <p:cTn id="21" dur="1150" decel="50000" fill="hold">
                                          <p:stCondLst>
                                            <p:cond delay="0"/>
                                          </p:stCondLst>
                                        </p:cTn>
                                        <p:tgtEl>
                                          <p:spTgt spid="1030"/>
                                        </p:tgtEl>
                                        <p:attrNameLst>
                                          <p:attrName>style.rotation</p:attrName>
                                        </p:attrNameLst>
                                      </p:cBhvr>
                                      <p:tavLst>
                                        <p:tav tm="0">
                                          <p:val>
                                            <p:fltVal val="-90"/>
                                          </p:val>
                                        </p:tav>
                                        <p:tav tm="100000">
                                          <p:val>
                                            <p:fltVal val="0"/>
                                          </p:val>
                                        </p:tav>
                                      </p:tavLst>
                                    </p:anim>
                                    <p:anim calcmode="lin" valueType="num">
                                      <p:cBhvr>
                                        <p:cTn id="22" dur="1150" decel="50000" fill="hold">
                                          <p:stCondLst>
                                            <p:cond delay="0"/>
                                          </p:stCondLst>
                                        </p:cTn>
                                        <p:tgtEl>
                                          <p:spTgt spid="1030"/>
                                        </p:tgtEl>
                                        <p:attrNameLst>
                                          <p:attrName>ppt_w</p:attrName>
                                        </p:attrNameLst>
                                      </p:cBhvr>
                                      <p:tavLst>
                                        <p:tav tm="0">
                                          <p:val>
                                            <p:strVal val="#ppt_w"/>
                                          </p:val>
                                        </p:tav>
                                        <p:tav tm="100000">
                                          <p:val>
                                            <p:strVal val="#ppt_w*.05"/>
                                          </p:val>
                                        </p:tav>
                                      </p:tavLst>
                                    </p:anim>
                                    <p:anim calcmode="lin" valueType="num">
                                      <p:cBhvr>
                                        <p:cTn id="23" dur="1150" accel="50000" fill="hold">
                                          <p:stCondLst>
                                            <p:cond delay="1150"/>
                                          </p:stCondLst>
                                        </p:cTn>
                                        <p:tgtEl>
                                          <p:spTgt spid="1030"/>
                                        </p:tgtEl>
                                        <p:attrNameLst>
                                          <p:attrName>ppt_w</p:attrName>
                                        </p:attrNameLst>
                                      </p:cBhvr>
                                      <p:tavLst>
                                        <p:tav tm="0">
                                          <p:val>
                                            <p:strVal val="#ppt_w*.05"/>
                                          </p:val>
                                        </p:tav>
                                        <p:tav tm="100000">
                                          <p:val>
                                            <p:strVal val="#ppt_w"/>
                                          </p:val>
                                        </p:tav>
                                      </p:tavLst>
                                    </p:anim>
                                    <p:anim calcmode="lin" valueType="num">
                                      <p:cBhvr>
                                        <p:cTn id="24" dur="2300" fill="hold"/>
                                        <p:tgtEl>
                                          <p:spTgt spid="1030"/>
                                        </p:tgtEl>
                                        <p:attrNameLst>
                                          <p:attrName>ppt_h</p:attrName>
                                        </p:attrNameLst>
                                      </p:cBhvr>
                                      <p:tavLst>
                                        <p:tav tm="0">
                                          <p:val>
                                            <p:strVal val="#ppt_h"/>
                                          </p:val>
                                        </p:tav>
                                        <p:tav tm="100000">
                                          <p:val>
                                            <p:strVal val="#ppt_h"/>
                                          </p:val>
                                        </p:tav>
                                      </p:tavLst>
                                    </p:anim>
                                    <p:anim calcmode="lin" valueType="num">
                                      <p:cBhvr>
                                        <p:cTn id="25" dur="1150" decel="50000" fill="hold">
                                          <p:stCondLst>
                                            <p:cond delay="0"/>
                                          </p:stCondLst>
                                        </p:cTn>
                                        <p:tgtEl>
                                          <p:spTgt spid="1030"/>
                                        </p:tgtEl>
                                        <p:attrNameLst>
                                          <p:attrName>ppt_x</p:attrName>
                                        </p:attrNameLst>
                                      </p:cBhvr>
                                      <p:tavLst>
                                        <p:tav tm="0">
                                          <p:val>
                                            <p:strVal val="#ppt_x+.4"/>
                                          </p:val>
                                        </p:tav>
                                        <p:tav tm="100000">
                                          <p:val>
                                            <p:strVal val="#ppt_x"/>
                                          </p:val>
                                        </p:tav>
                                      </p:tavLst>
                                    </p:anim>
                                    <p:anim calcmode="lin" valueType="num">
                                      <p:cBhvr>
                                        <p:cTn id="26" dur="1150" decel="50000" fill="hold">
                                          <p:stCondLst>
                                            <p:cond delay="0"/>
                                          </p:stCondLst>
                                        </p:cTn>
                                        <p:tgtEl>
                                          <p:spTgt spid="1030"/>
                                        </p:tgtEl>
                                        <p:attrNameLst>
                                          <p:attrName>ppt_y</p:attrName>
                                        </p:attrNameLst>
                                      </p:cBhvr>
                                      <p:tavLst>
                                        <p:tav tm="0">
                                          <p:val>
                                            <p:strVal val="#ppt_y-.2"/>
                                          </p:val>
                                        </p:tav>
                                        <p:tav tm="100000">
                                          <p:val>
                                            <p:strVal val="#ppt_y+.1"/>
                                          </p:val>
                                        </p:tav>
                                      </p:tavLst>
                                    </p:anim>
                                    <p:anim calcmode="lin" valueType="num">
                                      <p:cBhvr>
                                        <p:cTn id="27" dur="1150" accel="50000" fill="hold">
                                          <p:stCondLst>
                                            <p:cond delay="1150"/>
                                          </p:stCondLst>
                                        </p:cTn>
                                        <p:tgtEl>
                                          <p:spTgt spid="1030"/>
                                        </p:tgtEl>
                                        <p:attrNameLst>
                                          <p:attrName>ppt_y</p:attrName>
                                        </p:attrNameLst>
                                      </p:cBhvr>
                                      <p:tavLst>
                                        <p:tav tm="0">
                                          <p:val>
                                            <p:strVal val="#ppt_y+.1"/>
                                          </p:val>
                                        </p:tav>
                                        <p:tav tm="100000">
                                          <p:val>
                                            <p:strVal val="#ppt_y"/>
                                          </p:val>
                                        </p:tav>
                                      </p:tavLst>
                                    </p:anim>
                                    <p:animEffect transition="in" filter="fade">
                                      <p:cBhvr>
                                        <p:cTn id="28" dur="2300" decel="50000">
                                          <p:stCondLst>
                                            <p:cond delay="0"/>
                                          </p:stCondLst>
                                        </p:cTn>
                                        <p:tgtEl>
                                          <p:spTgt spid="103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0" end="0"/>
                                            </p:txEl>
                                          </p:spTgt>
                                        </p:tgtEl>
                                        <p:attrNameLst>
                                          <p:attrName>style.visibility</p:attrName>
                                        </p:attrNameLst>
                                      </p:cBhvr>
                                      <p:to>
                                        <p:strVal val="visible"/>
                                      </p:to>
                                    </p:set>
                                    <p:animEffect transition="in" filter="fade">
                                      <p:cBhvr>
                                        <p:cTn id="33" dur="71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49382" y="1143000"/>
            <a:ext cx="8700655" cy="2031325"/>
          </a:xfrm>
          <a:prstGeom prst="rect">
            <a:avLst/>
          </a:prstGeom>
        </p:spPr>
        <p:txBody>
          <a:bodyPr wrap="square">
            <a:spAutoFit/>
          </a:bodyPr>
          <a:lstStyle/>
          <a:p>
            <a:r>
              <a:rPr lang="en-US" dirty="0" smtClean="0"/>
              <a:t>So, one vital outcome of the patent system is to make a vast source of information on new technology available for anyone to use at no charge, across all technical fields. This has hugely beneficial effects.</a:t>
            </a:r>
          </a:p>
          <a:p>
            <a:endParaRPr lang="en-US" dirty="0"/>
          </a:p>
          <a:p>
            <a:r>
              <a:rPr lang="en-US" dirty="0" smtClean="0"/>
              <a:t>For example, new farming technologies that have been invented in Europe and the United states could be exploited freely by individuals, companies and governments in developing countries.</a:t>
            </a:r>
            <a:endParaRPr lang="en-US" dirty="0"/>
          </a:p>
        </p:txBody>
      </p:sp>
      <p:pic>
        <p:nvPicPr>
          <p:cNvPr id="2" name="Picture 2" descr="C:\Program Files (x86)\Microsoft Office\MEDIA\CAGCAT10\j02991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3139689"/>
            <a:ext cx="2819400" cy="33251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68946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9" presetClass="entr" presetSubtype="0" decel="10000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 calcmode="lin" valueType="num">
                                      <p:cBhvr>
                                        <p:cTn id="13" dur="500" fill="hold"/>
                                        <p:tgtEl>
                                          <p:spTgt spid="2"/>
                                        </p:tgtEl>
                                        <p:attrNameLst>
                                          <p:attrName>style.rotation</p:attrName>
                                        </p:attrNameLst>
                                      </p:cBhvr>
                                      <p:tavLst>
                                        <p:tav tm="0">
                                          <p:val>
                                            <p:fltVal val="360"/>
                                          </p:val>
                                        </p:tav>
                                        <p:tav tm="100000">
                                          <p:val>
                                            <p:fltVal val="0"/>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ppt_x</p:attrName>
                                        </p:attrNameLst>
                                      </p:cBhvr>
                                      <p:tavLst>
                                        <p:tav tm="0">
                                          <p:val>
                                            <p:strVal val="#ppt_x"/>
                                          </p:val>
                                        </p:tav>
                                        <p:tav tm="100000">
                                          <p:val>
                                            <p:strVal val="#ppt_x"/>
                                          </p:val>
                                        </p:tav>
                                      </p:tavLst>
                                    </p:anim>
                                    <p:anim calcmode="lin" valueType="num">
                                      <p:cBhvr>
                                        <p:cTn id="21" dur="2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43200" y="914400"/>
            <a:ext cx="4234235" cy="523220"/>
          </a:xfrm>
          <a:prstGeom prst="rect">
            <a:avLst/>
          </a:prstGeom>
        </p:spPr>
        <p:txBody>
          <a:bodyPr wrap="square">
            <a:spAutoFit/>
          </a:bodyPr>
          <a:lstStyle/>
          <a:p>
            <a:r>
              <a:rPr lang="en-US" sz="2800" b="1" dirty="0" smtClean="0"/>
              <a:t>Do you have to patent?</a:t>
            </a:r>
            <a:endParaRPr lang="en-US" sz="2800" b="1" dirty="0"/>
          </a:p>
        </p:txBody>
      </p:sp>
      <p:sp>
        <p:nvSpPr>
          <p:cNvPr id="4" name="Rectangle 3"/>
          <p:cNvSpPr/>
          <p:nvPr/>
        </p:nvSpPr>
        <p:spPr>
          <a:xfrm>
            <a:off x="76200" y="1828801"/>
            <a:ext cx="8534400" cy="1200329"/>
          </a:xfrm>
          <a:prstGeom prst="rect">
            <a:avLst/>
          </a:prstGeom>
        </p:spPr>
        <p:txBody>
          <a:bodyPr wrap="square">
            <a:spAutoFit/>
          </a:bodyPr>
          <a:lstStyle/>
          <a:p>
            <a:r>
              <a:rPr lang="en-US" dirty="0" smtClean="0"/>
              <a:t>John and </a:t>
            </a:r>
            <a:r>
              <a:rPr lang="en-US" dirty="0" err="1" smtClean="0"/>
              <a:t>Reema</a:t>
            </a:r>
            <a:r>
              <a:rPr lang="en-US" dirty="0" smtClean="0"/>
              <a:t> are the owners of an industrial printing company that has developed a new liquid applying system that prevents printer rollers degrading through extended contact to application liquid. This is clearly a new technology. What should John and </a:t>
            </a:r>
            <a:r>
              <a:rPr lang="en-US" dirty="0" err="1" smtClean="0"/>
              <a:t>Reema</a:t>
            </a:r>
            <a:r>
              <a:rPr lang="en-US" dirty="0" smtClean="0"/>
              <a:t> do?</a:t>
            </a:r>
            <a:endParaRPr lang="en-US" dirty="0"/>
          </a:p>
        </p:txBody>
      </p:sp>
      <p:grpSp>
        <p:nvGrpSpPr>
          <p:cNvPr id="7" name="Group 3"/>
          <p:cNvGrpSpPr>
            <a:grpSpLocks/>
          </p:cNvGrpSpPr>
          <p:nvPr/>
        </p:nvGrpSpPr>
        <p:grpSpPr bwMode="auto">
          <a:xfrm>
            <a:off x="4306888" y="2667000"/>
            <a:ext cx="4257675" cy="3629025"/>
            <a:chOff x="1632" y="1248"/>
            <a:chExt cx="2682" cy="2286"/>
          </a:xfrm>
        </p:grpSpPr>
        <p:sp>
          <p:nvSpPr>
            <p:cNvPr id="8" name="Gear"/>
            <p:cNvSpPr>
              <a:spLocks noEditPoints="1" noChangeArrowheads="1"/>
            </p:cNvSpPr>
            <p:nvPr/>
          </p:nvSpPr>
          <p:spPr bwMode="auto">
            <a:xfrm>
              <a:off x="3119" y="1248"/>
              <a:ext cx="1195" cy="104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p>
          </p:txBody>
        </p:sp>
        <p:sp>
          <p:nvSpPr>
            <p:cNvPr id="9" name="AutoShape 5"/>
            <p:cNvSpPr>
              <a:spLocks noEditPoints="1" noChangeArrowheads="1"/>
            </p:cNvSpPr>
            <p:nvPr/>
          </p:nvSpPr>
          <p:spPr bwMode="auto">
            <a:xfrm>
              <a:off x="1632" y="1680"/>
              <a:ext cx="1429" cy="1253"/>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p>
          </p:txBody>
        </p:sp>
        <p:sp>
          <p:nvSpPr>
            <p:cNvPr id="10" name="AutoShape 6"/>
            <p:cNvSpPr>
              <a:spLocks noEditPoints="1" noChangeArrowheads="1"/>
            </p:cNvSpPr>
            <p:nvPr/>
          </p:nvSpPr>
          <p:spPr bwMode="auto">
            <a:xfrm>
              <a:off x="2559" y="2142"/>
              <a:ext cx="1588" cy="1392"/>
            </a:xfrm>
            <a:custGeom>
              <a:avLst/>
              <a:gdLst>
                <a:gd name="T0" fmla="*/ 10800 w 21600"/>
                <a:gd name="T1" fmla="*/ 0 h 21600"/>
                <a:gd name="T2" fmla="*/ 21600 w 21600"/>
                <a:gd name="T3" fmla="*/ 10800 h 21600"/>
                <a:gd name="T4" fmla="*/ 10800 w 21600"/>
                <a:gd name="T5" fmla="*/ 21600 h 21600"/>
                <a:gd name="T6" fmla="*/ 0 w 21600"/>
                <a:gd name="T7" fmla="*/ 10800 h 21600"/>
                <a:gd name="T8" fmla="*/ 4374 w 21600"/>
                <a:gd name="T9" fmla="*/ 3964 h 21600"/>
                <a:gd name="T10" fmla="*/ 17841 w 21600"/>
                <a:gd name="T11" fmla="*/ 17635 h 21600"/>
              </a:gdLst>
              <a:ahLst/>
              <a:cxnLst>
                <a:cxn ang="0">
                  <a:pos x="T0" y="T1"/>
                </a:cxn>
                <a:cxn ang="0">
                  <a:pos x="T2" y="T3"/>
                </a:cxn>
                <a:cxn ang="0">
                  <a:pos x="T4" y="T5"/>
                </a:cxn>
                <a:cxn ang="0">
                  <a:pos x="T6" y="T7"/>
                </a:cxn>
              </a:cxnLst>
              <a:rect l="T8" t="T9" r="T10" b="T11"/>
              <a:pathLst>
                <a:path w="21600" h="21600">
                  <a:moveTo>
                    <a:pt x="9689" y="1725"/>
                  </a:moveTo>
                  <a:lnTo>
                    <a:pt x="10304" y="85"/>
                  </a:lnTo>
                  <a:lnTo>
                    <a:pt x="11637" y="85"/>
                  </a:lnTo>
                  <a:lnTo>
                    <a:pt x="12303" y="1777"/>
                  </a:lnTo>
                  <a:lnTo>
                    <a:pt x="13072" y="1931"/>
                  </a:lnTo>
                  <a:lnTo>
                    <a:pt x="14303" y="598"/>
                  </a:lnTo>
                  <a:lnTo>
                    <a:pt x="15533" y="1110"/>
                  </a:lnTo>
                  <a:lnTo>
                    <a:pt x="15584" y="2905"/>
                  </a:lnTo>
                  <a:lnTo>
                    <a:pt x="16405" y="3520"/>
                  </a:lnTo>
                  <a:lnTo>
                    <a:pt x="17891" y="2751"/>
                  </a:lnTo>
                  <a:lnTo>
                    <a:pt x="18917" y="3674"/>
                  </a:lnTo>
                  <a:lnTo>
                    <a:pt x="18199" y="5314"/>
                  </a:lnTo>
                  <a:lnTo>
                    <a:pt x="18763" y="6083"/>
                  </a:lnTo>
                  <a:lnTo>
                    <a:pt x="20403" y="6032"/>
                  </a:lnTo>
                  <a:lnTo>
                    <a:pt x="20865" y="7211"/>
                  </a:lnTo>
                  <a:lnTo>
                    <a:pt x="19737" y="8185"/>
                  </a:lnTo>
                  <a:lnTo>
                    <a:pt x="20096" y="9723"/>
                  </a:lnTo>
                  <a:lnTo>
                    <a:pt x="21634" y="10287"/>
                  </a:lnTo>
                  <a:lnTo>
                    <a:pt x="21582" y="11620"/>
                  </a:lnTo>
                  <a:lnTo>
                    <a:pt x="20147" y="12184"/>
                  </a:lnTo>
                  <a:lnTo>
                    <a:pt x="19942" y="13158"/>
                  </a:lnTo>
                  <a:lnTo>
                    <a:pt x="21070" y="14234"/>
                  </a:lnTo>
                  <a:lnTo>
                    <a:pt x="20608" y="15362"/>
                  </a:lnTo>
                  <a:lnTo>
                    <a:pt x="19019" y="15465"/>
                  </a:lnTo>
                  <a:lnTo>
                    <a:pt x="18404" y="16439"/>
                  </a:lnTo>
                  <a:lnTo>
                    <a:pt x="19122" y="17925"/>
                  </a:lnTo>
                  <a:lnTo>
                    <a:pt x="18096" y="18797"/>
                  </a:lnTo>
                  <a:lnTo>
                    <a:pt x="16763" y="18284"/>
                  </a:lnTo>
                  <a:lnTo>
                    <a:pt x="15431" y="19002"/>
                  </a:lnTo>
                  <a:lnTo>
                    <a:pt x="15277" y="20848"/>
                  </a:lnTo>
                  <a:lnTo>
                    <a:pt x="14149" y="21155"/>
                  </a:lnTo>
                  <a:lnTo>
                    <a:pt x="13021" y="19925"/>
                  </a:lnTo>
                  <a:lnTo>
                    <a:pt x="12252" y="20181"/>
                  </a:lnTo>
                  <a:lnTo>
                    <a:pt x="11739" y="21668"/>
                  </a:lnTo>
                  <a:lnTo>
                    <a:pt x="10201" y="21668"/>
                  </a:lnTo>
                  <a:lnTo>
                    <a:pt x="9740" y="20130"/>
                  </a:lnTo>
                  <a:lnTo>
                    <a:pt x="8253" y="19771"/>
                  </a:lnTo>
                  <a:lnTo>
                    <a:pt x="7125" y="21001"/>
                  </a:lnTo>
                  <a:lnTo>
                    <a:pt x="5895" y="20489"/>
                  </a:lnTo>
                  <a:lnTo>
                    <a:pt x="5946" y="18592"/>
                  </a:lnTo>
                  <a:lnTo>
                    <a:pt x="5177" y="18131"/>
                  </a:lnTo>
                  <a:lnTo>
                    <a:pt x="3383" y="18848"/>
                  </a:lnTo>
                  <a:lnTo>
                    <a:pt x="2614" y="17874"/>
                  </a:lnTo>
                  <a:lnTo>
                    <a:pt x="3383" y="16182"/>
                  </a:lnTo>
                  <a:lnTo>
                    <a:pt x="2922" y="15465"/>
                  </a:lnTo>
                  <a:lnTo>
                    <a:pt x="922" y="15516"/>
                  </a:lnTo>
                  <a:lnTo>
                    <a:pt x="512" y="14234"/>
                  </a:lnTo>
                  <a:lnTo>
                    <a:pt x="1948" y="12901"/>
                  </a:lnTo>
                  <a:lnTo>
                    <a:pt x="1896" y="12184"/>
                  </a:lnTo>
                  <a:lnTo>
                    <a:pt x="0" y="11415"/>
                  </a:lnTo>
                  <a:lnTo>
                    <a:pt x="51" y="10031"/>
                  </a:lnTo>
                  <a:lnTo>
                    <a:pt x="1948" y="9313"/>
                  </a:lnTo>
                  <a:lnTo>
                    <a:pt x="2101" y="8595"/>
                  </a:lnTo>
                  <a:lnTo>
                    <a:pt x="615" y="7160"/>
                  </a:lnTo>
                  <a:lnTo>
                    <a:pt x="1127" y="5878"/>
                  </a:lnTo>
                  <a:lnTo>
                    <a:pt x="3178" y="5981"/>
                  </a:lnTo>
                  <a:lnTo>
                    <a:pt x="3588" y="5417"/>
                  </a:lnTo>
                  <a:lnTo>
                    <a:pt x="2819" y="3520"/>
                  </a:lnTo>
                  <a:lnTo>
                    <a:pt x="3742" y="2597"/>
                  </a:lnTo>
                  <a:lnTo>
                    <a:pt x="5536" y="3417"/>
                  </a:lnTo>
                  <a:lnTo>
                    <a:pt x="6049" y="3058"/>
                  </a:lnTo>
                  <a:lnTo>
                    <a:pt x="6100" y="1264"/>
                  </a:lnTo>
                  <a:lnTo>
                    <a:pt x="7228" y="700"/>
                  </a:lnTo>
                  <a:lnTo>
                    <a:pt x="8510" y="2033"/>
                  </a:lnTo>
                  <a:lnTo>
                    <a:pt x="9689" y="1725"/>
                  </a:lnTo>
                  <a:close/>
                  <a:moveTo>
                    <a:pt x="10817" y="14422"/>
                  </a:moveTo>
                  <a:lnTo>
                    <a:pt x="11175" y="14388"/>
                  </a:lnTo>
                  <a:lnTo>
                    <a:pt x="11534" y="14354"/>
                  </a:lnTo>
                  <a:lnTo>
                    <a:pt x="11893" y="14268"/>
                  </a:lnTo>
                  <a:lnTo>
                    <a:pt x="12218" y="14166"/>
                  </a:lnTo>
                  <a:lnTo>
                    <a:pt x="12508" y="13995"/>
                  </a:lnTo>
                  <a:lnTo>
                    <a:pt x="12816" y="13807"/>
                  </a:lnTo>
                  <a:lnTo>
                    <a:pt x="13106" y="13602"/>
                  </a:lnTo>
                  <a:lnTo>
                    <a:pt x="13329" y="13380"/>
                  </a:lnTo>
                  <a:lnTo>
                    <a:pt x="13568" y="13106"/>
                  </a:lnTo>
                  <a:lnTo>
                    <a:pt x="13790" y="12850"/>
                  </a:lnTo>
                  <a:lnTo>
                    <a:pt x="13961" y="12560"/>
                  </a:lnTo>
                  <a:lnTo>
                    <a:pt x="14115" y="12269"/>
                  </a:lnTo>
                  <a:lnTo>
                    <a:pt x="14217" y="11927"/>
                  </a:lnTo>
                  <a:lnTo>
                    <a:pt x="14320" y="11568"/>
                  </a:lnTo>
                  <a:lnTo>
                    <a:pt x="14388" y="11210"/>
                  </a:lnTo>
                  <a:lnTo>
                    <a:pt x="14388" y="10851"/>
                  </a:lnTo>
                  <a:lnTo>
                    <a:pt x="14388" y="10492"/>
                  </a:lnTo>
                  <a:lnTo>
                    <a:pt x="14320" y="10133"/>
                  </a:lnTo>
                  <a:lnTo>
                    <a:pt x="14217" y="9808"/>
                  </a:lnTo>
                  <a:lnTo>
                    <a:pt x="14115" y="9467"/>
                  </a:lnTo>
                  <a:lnTo>
                    <a:pt x="13961" y="9142"/>
                  </a:lnTo>
                  <a:lnTo>
                    <a:pt x="13790" y="8851"/>
                  </a:lnTo>
                  <a:lnTo>
                    <a:pt x="13568" y="8595"/>
                  </a:lnTo>
                  <a:lnTo>
                    <a:pt x="13329" y="8322"/>
                  </a:lnTo>
                  <a:lnTo>
                    <a:pt x="13106" y="8100"/>
                  </a:lnTo>
                  <a:lnTo>
                    <a:pt x="12816" y="7894"/>
                  </a:lnTo>
                  <a:lnTo>
                    <a:pt x="12508" y="7741"/>
                  </a:lnTo>
                  <a:lnTo>
                    <a:pt x="12218" y="7570"/>
                  </a:lnTo>
                  <a:lnTo>
                    <a:pt x="11893" y="7433"/>
                  </a:lnTo>
                  <a:lnTo>
                    <a:pt x="11534" y="7382"/>
                  </a:lnTo>
                  <a:lnTo>
                    <a:pt x="11175" y="7313"/>
                  </a:lnTo>
                  <a:lnTo>
                    <a:pt x="10817" y="7313"/>
                  </a:lnTo>
                  <a:lnTo>
                    <a:pt x="10441" y="7313"/>
                  </a:lnTo>
                  <a:lnTo>
                    <a:pt x="10082" y="7382"/>
                  </a:lnTo>
                  <a:lnTo>
                    <a:pt x="9757" y="7433"/>
                  </a:lnTo>
                  <a:lnTo>
                    <a:pt x="9432" y="7570"/>
                  </a:lnTo>
                  <a:lnTo>
                    <a:pt x="9142" y="7741"/>
                  </a:lnTo>
                  <a:lnTo>
                    <a:pt x="8834" y="7894"/>
                  </a:lnTo>
                  <a:lnTo>
                    <a:pt x="8544" y="8100"/>
                  </a:lnTo>
                  <a:lnTo>
                    <a:pt x="8287" y="8322"/>
                  </a:lnTo>
                  <a:lnTo>
                    <a:pt x="8048" y="8595"/>
                  </a:lnTo>
                  <a:lnTo>
                    <a:pt x="7860" y="8851"/>
                  </a:lnTo>
                  <a:lnTo>
                    <a:pt x="7689" y="9142"/>
                  </a:lnTo>
                  <a:lnTo>
                    <a:pt x="7536" y="9467"/>
                  </a:lnTo>
                  <a:lnTo>
                    <a:pt x="7399" y="9808"/>
                  </a:lnTo>
                  <a:lnTo>
                    <a:pt x="7331" y="10133"/>
                  </a:lnTo>
                  <a:lnTo>
                    <a:pt x="7262" y="10492"/>
                  </a:lnTo>
                  <a:lnTo>
                    <a:pt x="7262" y="10851"/>
                  </a:lnTo>
                  <a:lnTo>
                    <a:pt x="7262" y="11210"/>
                  </a:lnTo>
                  <a:lnTo>
                    <a:pt x="7331" y="11568"/>
                  </a:lnTo>
                  <a:lnTo>
                    <a:pt x="7399" y="11927"/>
                  </a:lnTo>
                  <a:lnTo>
                    <a:pt x="7536" y="12269"/>
                  </a:lnTo>
                  <a:lnTo>
                    <a:pt x="7689" y="12560"/>
                  </a:lnTo>
                  <a:lnTo>
                    <a:pt x="7860" y="12850"/>
                  </a:lnTo>
                  <a:lnTo>
                    <a:pt x="8048" y="13106"/>
                  </a:lnTo>
                  <a:lnTo>
                    <a:pt x="8287" y="13380"/>
                  </a:lnTo>
                  <a:lnTo>
                    <a:pt x="8544" y="13602"/>
                  </a:lnTo>
                  <a:lnTo>
                    <a:pt x="8834" y="13807"/>
                  </a:lnTo>
                  <a:lnTo>
                    <a:pt x="9142" y="13995"/>
                  </a:lnTo>
                  <a:lnTo>
                    <a:pt x="9432" y="14166"/>
                  </a:lnTo>
                  <a:lnTo>
                    <a:pt x="9757" y="14268"/>
                  </a:lnTo>
                  <a:lnTo>
                    <a:pt x="10082" y="14354"/>
                  </a:lnTo>
                  <a:lnTo>
                    <a:pt x="10441" y="14388"/>
                  </a:lnTo>
                  <a:lnTo>
                    <a:pt x="10817" y="14422"/>
                  </a:lnTo>
                  <a:close/>
                </a:path>
              </a:pathLst>
            </a:custGeom>
            <a:solidFill>
              <a:srgbClr val="C0C0C0"/>
            </a:solidFill>
            <a:ln w="9525">
              <a:miter lim="800000"/>
              <a:headEnd/>
              <a:tailEnd/>
            </a:ln>
            <a:effectLst/>
            <a:scene3d>
              <a:camera prst="legacyPerspectiveFront">
                <a:rot lat="20099999" lon="1500000" rev="0"/>
              </a:camera>
              <a:lightRig rig="legacyFlat4" dir="b"/>
            </a:scene3d>
            <a:sp3d extrusionH="430200" prstMaterial="legacyMatte">
              <a:bevelT w="13500" h="13500" prst="angle"/>
              <a:bevelB w="13500" h="13500" prst="angle"/>
              <a:extrusionClr>
                <a:srgbClr val="C0C0C0"/>
              </a:extrusionClr>
            </a:sp3d>
            <a:extLs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flatTx/>
            </a:bodyPr>
            <a:lstStyle/>
            <a:p>
              <a:endParaRPr lang="en-US"/>
            </a:p>
          </p:txBody>
        </p:sp>
      </p:grpSp>
      <p:sp>
        <p:nvSpPr>
          <p:cNvPr id="11" name="Oval 10"/>
          <p:cNvSpPr/>
          <p:nvPr/>
        </p:nvSpPr>
        <p:spPr>
          <a:xfrm>
            <a:off x="381000" y="3498850"/>
            <a:ext cx="609600" cy="8318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3" name="Oval 12"/>
          <p:cNvSpPr/>
          <p:nvPr/>
        </p:nvSpPr>
        <p:spPr>
          <a:xfrm>
            <a:off x="190500" y="4186093"/>
            <a:ext cx="990600" cy="15566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Oval 13"/>
          <p:cNvSpPr/>
          <p:nvPr/>
        </p:nvSpPr>
        <p:spPr>
          <a:xfrm>
            <a:off x="1524000" y="3491923"/>
            <a:ext cx="609600" cy="831850"/>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5" name="Oval 14"/>
          <p:cNvSpPr/>
          <p:nvPr/>
        </p:nvSpPr>
        <p:spPr>
          <a:xfrm>
            <a:off x="1333500" y="4179166"/>
            <a:ext cx="990600" cy="1556616"/>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2" name="Rectangle 11"/>
          <p:cNvSpPr/>
          <p:nvPr/>
        </p:nvSpPr>
        <p:spPr>
          <a:xfrm>
            <a:off x="290665" y="5916621"/>
            <a:ext cx="699935" cy="400110"/>
          </a:xfrm>
          <a:prstGeom prst="rect">
            <a:avLst/>
          </a:prstGeom>
          <a:noFill/>
        </p:spPr>
        <p:txBody>
          <a:bodyPr wrap="none" lIns="91440" tIns="45720" rIns="91440" bIns="45720">
            <a:spAutoFit/>
          </a:bodyPr>
          <a:lstStyle/>
          <a:p>
            <a:pPr algn="ctr"/>
            <a:r>
              <a:rPr lang="en-US" sz="20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John</a:t>
            </a:r>
            <a:endParaRPr lang="en-US" sz="2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a:off x="1338730" y="5916621"/>
            <a:ext cx="980140" cy="400110"/>
          </a:xfrm>
          <a:prstGeom prst="rect">
            <a:avLst/>
          </a:prstGeom>
          <a:noFill/>
        </p:spPr>
        <p:txBody>
          <a:bodyPr wrap="none" lIns="91440" tIns="45720" rIns="91440" bIns="45720">
            <a:spAutoFit/>
          </a:bodyPr>
          <a:lstStyle/>
          <a:p>
            <a:pPr algn="ctr"/>
            <a:r>
              <a:rPr lang="en-US" sz="20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Reema</a:t>
            </a: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en-US" sz="2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TextBox 15"/>
          <p:cNvSpPr txBox="1"/>
          <p:nvPr/>
        </p:nvSpPr>
        <p:spPr>
          <a:xfrm>
            <a:off x="3124200" y="3607425"/>
            <a:ext cx="689612" cy="1446550"/>
          </a:xfrm>
          <a:prstGeom prst="rect">
            <a:avLst/>
          </a:prstGeom>
          <a:noFill/>
        </p:spPr>
        <p:txBody>
          <a:bodyPr wrap="none" rtlCol="0">
            <a:spAutoFit/>
          </a:bodyPr>
          <a:lstStyle/>
          <a:p>
            <a:r>
              <a:rPr lang="en-US" sz="8800" dirty="0" smtClean="0">
                <a:latin typeface="Andalus" panose="02020603050405020304" pitchFamily="18" charset="-78"/>
                <a:cs typeface="Andalus" panose="02020603050405020304" pitchFamily="18" charset="-78"/>
              </a:rPr>
              <a:t>?</a:t>
            </a:r>
            <a:endParaRPr lang="en-US" sz="8800" dirty="0">
              <a:latin typeface="Andalus" panose="02020603050405020304" pitchFamily="18" charset="-78"/>
              <a:cs typeface="Andalus" panose="02020603050405020304" pitchFamily="18" charset="-78"/>
            </a:endParaRPr>
          </a:p>
        </p:txBody>
      </p:sp>
      <p:sp>
        <p:nvSpPr>
          <p:cNvPr id="19" name="TextBox 18"/>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18" name="Rectangle 17"/>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9181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100"/>
                                  </p:iterate>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00"/>
                                        <p:tgtEl>
                                          <p:spTgt spid="1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down)">
                                      <p:cBhvr>
                                        <p:cTn id="28" dur="500"/>
                                        <p:tgtEl>
                                          <p:spTgt spid="1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heel(1)">
                                      <p:cBhvr>
                                        <p:cTn id="41" dur="2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1000"/>
                                        <p:tgtEl>
                                          <p:spTgt spid="19"/>
                                        </p:tgtEl>
                                      </p:cBhvr>
                                    </p:animEffect>
                                    <p:anim calcmode="lin" valueType="num">
                                      <p:cBhvr>
                                        <p:cTn id="47" dur="1000" fill="hold"/>
                                        <p:tgtEl>
                                          <p:spTgt spid="19"/>
                                        </p:tgtEl>
                                        <p:attrNameLst>
                                          <p:attrName>ppt_x</p:attrName>
                                        </p:attrNameLst>
                                      </p:cBhvr>
                                      <p:tavLst>
                                        <p:tav tm="0">
                                          <p:val>
                                            <p:strVal val="#ppt_x"/>
                                          </p:val>
                                        </p:tav>
                                        <p:tav tm="100000">
                                          <p:val>
                                            <p:strVal val="#ppt_x"/>
                                          </p:val>
                                        </p:tav>
                                      </p:tavLst>
                                    </p:anim>
                                    <p:anim calcmode="lin" valueType="num">
                                      <p:cBhvr>
                                        <p:cTn id="4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animBg="1"/>
      <p:bldP spid="13" grpId="0" animBg="1"/>
      <p:bldP spid="14" grpId="0" animBg="1"/>
      <p:bldP spid="15" grpId="0" animBg="1"/>
      <p:bldP spid="12" grpId="0"/>
      <p:bldP spid="17" grpId="0"/>
      <p:bldP spid="16"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8229600" cy="923330"/>
          </a:xfrm>
          <a:prstGeom prst="rect">
            <a:avLst/>
          </a:prstGeom>
        </p:spPr>
        <p:txBody>
          <a:bodyPr wrap="square">
            <a:spAutoFit/>
          </a:bodyPr>
          <a:lstStyle/>
          <a:p>
            <a:r>
              <a:rPr lang="en-US" dirty="0" smtClean="0"/>
              <a:t>They are free not to patent their technology and keep it secret, but other companies would be free to make use of it if they can figure out how John and </a:t>
            </a:r>
            <a:r>
              <a:rPr lang="en-US" dirty="0" err="1" smtClean="0"/>
              <a:t>Reema’s</a:t>
            </a:r>
            <a:r>
              <a:rPr lang="en-US" dirty="0" smtClean="0"/>
              <a:t> technology works.</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1036" y="1988127"/>
            <a:ext cx="5638800" cy="384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5" name="Rectangle 4"/>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4509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600"/>
                                        <p:tgtEl>
                                          <p:spTgt spid="2"/>
                                        </p:tgtEl>
                                      </p:cBhvr>
                                    </p:animEffect>
                                    <p:anim calcmode="lin" valueType="num">
                                      <p:cBhvr>
                                        <p:cTn id="8" dur="2600" fill="hold"/>
                                        <p:tgtEl>
                                          <p:spTgt spid="2"/>
                                        </p:tgtEl>
                                        <p:attrNameLst>
                                          <p:attrName>ppt_x</p:attrName>
                                        </p:attrNameLst>
                                      </p:cBhvr>
                                      <p:tavLst>
                                        <p:tav tm="0">
                                          <p:val>
                                            <p:strVal val="#ppt_x"/>
                                          </p:val>
                                        </p:tav>
                                        <p:tav tm="100000">
                                          <p:val>
                                            <p:strVal val="#ppt_x"/>
                                          </p:val>
                                        </p:tav>
                                      </p:tavLst>
                                    </p:anim>
                                    <p:anim calcmode="lin" valueType="num">
                                      <p:cBhvr>
                                        <p:cTn id="9" dur="26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338"/>
                                        </p:tgtEl>
                                        <p:attrNameLst>
                                          <p:attrName>style.visibility</p:attrName>
                                        </p:attrNameLst>
                                      </p:cBhvr>
                                      <p:to>
                                        <p:strVal val="visible"/>
                                      </p:to>
                                    </p:set>
                                    <p:animEffect transition="in" filter="fade">
                                      <p:cBhvr>
                                        <p:cTn id="12" dur="1000"/>
                                        <p:tgtEl>
                                          <p:spTgt spid="14338"/>
                                        </p:tgtEl>
                                      </p:cBhvr>
                                    </p:animEffect>
                                    <p:anim calcmode="lin" valueType="num">
                                      <p:cBhvr>
                                        <p:cTn id="13" dur="1000" fill="hold"/>
                                        <p:tgtEl>
                                          <p:spTgt spid="14338"/>
                                        </p:tgtEl>
                                        <p:attrNameLst>
                                          <p:attrName>ppt_x</p:attrName>
                                        </p:attrNameLst>
                                      </p:cBhvr>
                                      <p:tavLst>
                                        <p:tav tm="0">
                                          <p:val>
                                            <p:strVal val="#ppt_x"/>
                                          </p:val>
                                        </p:tav>
                                        <p:tav tm="100000">
                                          <p:val>
                                            <p:strVal val="#ppt_x"/>
                                          </p:val>
                                        </p:tav>
                                      </p:tavLst>
                                    </p:anim>
                                    <p:anim calcmode="lin" valueType="num">
                                      <p:cBhvr>
                                        <p:cTn id="14" dur="1000" fill="hold"/>
                                        <p:tgtEl>
                                          <p:spTgt spid="1433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700"/>
                                        <p:tgtEl>
                                          <p:spTgt spid="4"/>
                                        </p:tgtEl>
                                      </p:cBhvr>
                                    </p:animEffect>
                                    <p:anim calcmode="lin" valueType="num">
                                      <p:cBhvr>
                                        <p:cTn id="20" dur="10700" fill="hold"/>
                                        <p:tgtEl>
                                          <p:spTgt spid="4"/>
                                        </p:tgtEl>
                                        <p:attrNameLst>
                                          <p:attrName>ppt_x</p:attrName>
                                        </p:attrNameLst>
                                      </p:cBhvr>
                                      <p:tavLst>
                                        <p:tav tm="0">
                                          <p:val>
                                            <p:strVal val="#ppt_x"/>
                                          </p:val>
                                        </p:tav>
                                        <p:tav tm="100000">
                                          <p:val>
                                            <p:strVal val="#ppt_x"/>
                                          </p:val>
                                        </p:tav>
                                      </p:tavLst>
                                    </p:anim>
                                    <p:anim calcmode="lin" valueType="num">
                                      <p:cBhvr>
                                        <p:cTn id="21" dur="10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762000"/>
            <a:ext cx="6096000" cy="1477328"/>
          </a:xfrm>
          <a:prstGeom prst="rect">
            <a:avLst/>
          </a:prstGeom>
        </p:spPr>
        <p:txBody>
          <a:bodyPr wrap="square">
            <a:spAutoFit/>
          </a:bodyPr>
          <a:lstStyle/>
          <a:p>
            <a:r>
              <a:rPr lang="en-US" dirty="0" smtClean="0"/>
              <a:t>John and </a:t>
            </a:r>
            <a:r>
              <a:rPr lang="en-US" dirty="0" err="1" smtClean="0"/>
              <a:t>Reema</a:t>
            </a:r>
            <a:r>
              <a:rPr lang="en-US" dirty="0" smtClean="0"/>
              <a:t> are under no obligation to protect their invention with a patent, the process of obtaining a patent can be costly. They could simply choose to try and keep their technology secret. Or they may not mind if other companies copy their technology in some or all areas of the world.</a:t>
            </a:r>
            <a:endParaRPr lang="en-US" dirty="0"/>
          </a:p>
        </p:txBody>
      </p:sp>
      <p:pic>
        <p:nvPicPr>
          <p:cNvPr id="15362" name="Picture 2" descr="Stop Sign, Traffic Sign, Roadsign, Stopping, Road 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09799"/>
            <a:ext cx="4648200" cy="46482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5" name="Rectangle 4"/>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421213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900"/>
                                        <p:tgtEl>
                                          <p:spTgt spid="2"/>
                                        </p:tgtEl>
                                      </p:cBhvr>
                                    </p:animEffect>
                                    <p:anim calcmode="lin" valueType="num">
                                      <p:cBhvr>
                                        <p:cTn id="8" dur="2900" fill="hold"/>
                                        <p:tgtEl>
                                          <p:spTgt spid="2"/>
                                        </p:tgtEl>
                                        <p:attrNameLst>
                                          <p:attrName>ppt_x</p:attrName>
                                        </p:attrNameLst>
                                      </p:cBhvr>
                                      <p:tavLst>
                                        <p:tav tm="0">
                                          <p:val>
                                            <p:strVal val="#ppt_x"/>
                                          </p:val>
                                        </p:tav>
                                        <p:tav tm="100000">
                                          <p:val>
                                            <p:strVal val="#ppt_x"/>
                                          </p:val>
                                        </p:tav>
                                      </p:tavLst>
                                    </p:anim>
                                    <p:anim calcmode="lin" valueType="num">
                                      <p:cBhvr>
                                        <p:cTn id="9" dur="29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fade">
                                      <p:cBhvr>
                                        <p:cTn id="12" dur="1000"/>
                                        <p:tgtEl>
                                          <p:spTgt spid="15362"/>
                                        </p:tgtEl>
                                      </p:cBhvr>
                                    </p:animEffect>
                                    <p:anim calcmode="lin" valueType="num">
                                      <p:cBhvr>
                                        <p:cTn id="13" dur="1000" fill="hold"/>
                                        <p:tgtEl>
                                          <p:spTgt spid="15362"/>
                                        </p:tgtEl>
                                        <p:attrNameLst>
                                          <p:attrName>ppt_x</p:attrName>
                                        </p:attrNameLst>
                                      </p:cBhvr>
                                      <p:tavLst>
                                        <p:tav tm="0">
                                          <p:val>
                                            <p:strVal val="#ppt_x"/>
                                          </p:val>
                                        </p:tav>
                                        <p:tav tm="100000">
                                          <p:val>
                                            <p:strVal val="#ppt_x"/>
                                          </p:val>
                                        </p:tav>
                                      </p:tavLst>
                                    </p:anim>
                                    <p:anim calcmode="lin" valueType="num">
                                      <p:cBhvr>
                                        <p:cTn id="14" dur="1000" fill="hold"/>
                                        <p:tgtEl>
                                          <p:spTgt spid="153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9300"/>
                                        <p:tgtEl>
                                          <p:spTgt spid="4"/>
                                        </p:tgtEl>
                                      </p:cBhvr>
                                    </p:animEffect>
                                    <p:anim calcmode="lin" valueType="num">
                                      <p:cBhvr>
                                        <p:cTn id="20" dur="9300" fill="hold"/>
                                        <p:tgtEl>
                                          <p:spTgt spid="4"/>
                                        </p:tgtEl>
                                        <p:attrNameLst>
                                          <p:attrName>ppt_x</p:attrName>
                                        </p:attrNameLst>
                                      </p:cBhvr>
                                      <p:tavLst>
                                        <p:tav tm="0">
                                          <p:val>
                                            <p:strVal val="#ppt_x"/>
                                          </p:val>
                                        </p:tav>
                                        <p:tav tm="100000">
                                          <p:val>
                                            <p:strVal val="#ppt_x"/>
                                          </p:val>
                                        </p:tav>
                                      </p:tavLst>
                                    </p:anim>
                                    <p:anim calcmode="lin" valueType="num">
                                      <p:cBhvr>
                                        <p:cTn id="21" dur="93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90675" y="1318690"/>
            <a:ext cx="6096000" cy="1200329"/>
          </a:xfrm>
          <a:prstGeom prst="rect">
            <a:avLst/>
          </a:prstGeom>
        </p:spPr>
        <p:txBody>
          <a:bodyPr wrap="square">
            <a:spAutoFit/>
          </a:bodyPr>
          <a:lstStyle/>
          <a:p>
            <a:r>
              <a:rPr lang="en-US" dirty="0" smtClean="0"/>
              <a:t>Countries across the world grant patents, and inventors , universities , research centers, governments and companies – from one man businesses to multi national corporations – use the patent system to protect their technologies.</a:t>
            </a:r>
            <a:endParaRPr lang="en-US" dirty="0"/>
          </a:p>
        </p:txBody>
      </p:sp>
      <p:pic>
        <p:nvPicPr>
          <p:cNvPr id="16386" name="Picture 2" descr="C:\Program Files (x86)\Microsoft Office\MEDIA\CAGCAT10\j030125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8800" y="2971800"/>
            <a:ext cx="1829714" cy="1565453"/>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3" descr="C:\Program Files (x86)\Microsoft Office\MEDIA\CAGCAT10\j0300840.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819400"/>
            <a:ext cx="1815084" cy="1528877"/>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C:\Program Files (x86)\Microsoft Office\MEDIA\CAGCAT10\j0234657.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537253"/>
            <a:ext cx="1713586" cy="166786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54735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5" presetClass="entr" presetSubtype="0" fill="hold" nodeType="clickEffect">
                                  <p:stCondLst>
                                    <p:cond delay="0"/>
                                  </p:stCondLst>
                                  <p:childTnLst>
                                    <p:set>
                                      <p:cBhvr>
                                        <p:cTn id="13" dur="1" fill="hold">
                                          <p:stCondLst>
                                            <p:cond delay="0"/>
                                          </p:stCondLst>
                                        </p:cTn>
                                        <p:tgtEl>
                                          <p:spTgt spid="16387"/>
                                        </p:tgtEl>
                                        <p:attrNameLst>
                                          <p:attrName>style.visibility</p:attrName>
                                        </p:attrNameLst>
                                      </p:cBhvr>
                                      <p:to>
                                        <p:strVal val="visible"/>
                                      </p:to>
                                    </p:set>
                                    <p:anim calcmode="lin" valueType="num">
                                      <p:cBhvr>
                                        <p:cTn id="14" dur="1000" fill="hold"/>
                                        <p:tgtEl>
                                          <p:spTgt spid="16387"/>
                                        </p:tgtEl>
                                        <p:attrNameLst>
                                          <p:attrName>ppt_w</p:attrName>
                                        </p:attrNameLst>
                                      </p:cBhvr>
                                      <p:tavLst>
                                        <p:tav tm="0">
                                          <p:val>
                                            <p:fltVal val="0"/>
                                          </p:val>
                                        </p:tav>
                                        <p:tav tm="100000">
                                          <p:val>
                                            <p:strVal val="#ppt_w"/>
                                          </p:val>
                                        </p:tav>
                                      </p:tavLst>
                                    </p:anim>
                                    <p:anim calcmode="lin" valueType="num">
                                      <p:cBhvr>
                                        <p:cTn id="15" dur="1000" fill="hold"/>
                                        <p:tgtEl>
                                          <p:spTgt spid="16387"/>
                                        </p:tgtEl>
                                        <p:attrNameLst>
                                          <p:attrName>ppt_h</p:attrName>
                                        </p:attrNameLst>
                                      </p:cBhvr>
                                      <p:tavLst>
                                        <p:tav tm="0">
                                          <p:val>
                                            <p:fltVal val="0"/>
                                          </p:val>
                                        </p:tav>
                                        <p:tav tm="100000">
                                          <p:val>
                                            <p:strVal val="#ppt_h"/>
                                          </p:val>
                                        </p:tav>
                                      </p:tavLst>
                                    </p:anim>
                                    <p:anim calcmode="lin" valueType="num">
                                      <p:cBhvr>
                                        <p:cTn id="16" dur="1000" fill="hold"/>
                                        <p:tgtEl>
                                          <p:spTgt spid="1638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6387"/>
                                        </p:tgtEl>
                                        <p:attrNameLst>
                                          <p:attrName>ppt_y</p:attrName>
                                        </p:attrNameLst>
                                      </p:cBhvr>
                                      <p:tavLst>
                                        <p:tav tm="0" fmla="#ppt_y+(sin(-2*pi*(1-$))*-#ppt_x+cos(-2*pi*(1-$))*(1-#ppt_y))*(1-$)">
                                          <p:val>
                                            <p:fltVal val="0"/>
                                          </p:val>
                                        </p:tav>
                                        <p:tav tm="100000">
                                          <p:val>
                                            <p:fltVal val="1"/>
                                          </p:val>
                                        </p:tav>
                                      </p:tavLst>
                                    </p:anim>
                                  </p:childTnLst>
                                </p:cTn>
                              </p:par>
                              <p:par>
                                <p:cTn id="18" presetID="15" presetClass="entr" presetSubtype="0" fill="hold" nodeType="withEffect">
                                  <p:stCondLst>
                                    <p:cond delay="0"/>
                                  </p:stCondLst>
                                  <p:childTnLst>
                                    <p:set>
                                      <p:cBhvr>
                                        <p:cTn id="19" dur="1" fill="hold">
                                          <p:stCondLst>
                                            <p:cond delay="0"/>
                                          </p:stCondLst>
                                        </p:cTn>
                                        <p:tgtEl>
                                          <p:spTgt spid="16388"/>
                                        </p:tgtEl>
                                        <p:attrNameLst>
                                          <p:attrName>style.visibility</p:attrName>
                                        </p:attrNameLst>
                                      </p:cBhvr>
                                      <p:to>
                                        <p:strVal val="visible"/>
                                      </p:to>
                                    </p:set>
                                    <p:anim calcmode="lin" valueType="num">
                                      <p:cBhvr>
                                        <p:cTn id="20" dur="1000" fill="hold"/>
                                        <p:tgtEl>
                                          <p:spTgt spid="16388"/>
                                        </p:tgtEl>
                                        <p:attrNameLst>
                                          <p:attrName>ppt_w</p:attrName>
                                        </p:attrNameLst>
                                      </p:cBhvr>
                                      <p:tavLst>
                                        <p:tav tm="0">
                                          <p:val>
                                            <p:fltVal val="0"/>
                                          </p:val>
                                        </p:tav>
                                        <p:tav tm="100000">
                                          <p:val>
                                            <p:strVal val="#ppt_w"/>
                                          </p:val>
                                        </p:tav>
                                      </p:tavLst>
                                    </p:anim>
                                    <p:anim calcmode="lin" valueType="num">
                                      <p:cBhvr>
                                        <p:cTn id="21" dur="1000" fill="hold"/>
                                        <p:tgtEl>
                                          <p:spTgt spid="16388"/>
                                        </p:tgtEl>
                                        <p:attrNameLst>
                                          <p:attrName>ppt_h</p:attrName>
                                        </p:attrNameLst>
                                      </p:cBhvr>
                                      <p:tavLst>
                                        <p:tav tm="0">
                                          <p:val>
                                            <p:fltVal val="0"/>
                                          </p:val>
                                        </p:tav>
                                        <p:tav tm="100000">
                                          <p:val>
                                            <p:strVal val="#ppt_h"/>
                                          </p:val>
                                        </p:tav>
                                      </p:tavLst>
                                    </p:anim>
                                    <p:anim calcmode="lin" valueType="num">
                                      <p:cBhvr>
                                        <p:cTn id="22" dur="1000" fill="hold"/>
                                        <p:tgtEl>
                                          <p:spTgt spid="16388"/>
                                        </p:tgtEl>
                                        <p:attrNameLst>
                                          <p:attrName>ppt_x</p:attrName>
                                        </p:attrNameLst>
                                      </p:cBhvr>
                                      <p:tavLst>
                                        <p:tav tm="0" fmla="#ppt_x+(cos(-2*pi*(1-$))*-#ppt_x-sin(-2*pi*(1-$))*(1-#ppt_y))*(1-$)">
                                          <p:val>
                                            <p:fltVal val="0"/>
                                          </p:val>
                                        </p:tav>
                                        <p:tav tm="100000">
                                          <p:val>
                                            <p:fltVal val="1"/>
                                          </p:val>
                                        </p:tav>
                                      </p:tavLst>
                                    </p:anim>
                                    <p:anim calcmode="lin" valueType="num">
                                      <p:cBhvr>
                                        <p:cTn id="23" dur="1000" fill="hold"/>
                                        <p:tgtEl>
                                          <p:spTgt spid="16388"/>
                                        </p:tgtEl>
                                        <p:attrNameLst>
                                          <p:attrName>ppt_y</p:attrName>
                                        </p:attrNameLst>
                                      </p:cBhvr>
                                      <p:tavLst>
                                        <p:tav tm="0" fmla="#ppt_y+(sin(-2*pi*(1-$))*-#ppt_x+cos(-2*pi*(1-$))*(1-#ppt_y))*(1-$)">
                                          <p:val>
                                            <p:fltVal val="0"/>
                                          </p:val>
                                        </p:tav>
                                        <p:tav tm="100000">
                                          <p:val>
                                            <p:fltVal val="1"/>
                                          </p:val>
                                        </p:tav>
                                      </p:tavLst>
                                    </p:anim>
                                  </p:childTnLst>
                                </p:cTn>
                              </p:par>
                              <p:par>
                                <p:cTn id="24" presetID="15" presetClass="entr" presetSubtype="0" fill="hold" nodeType="withEffect">
                                  <p:stCondLst>
                                    <p:cond delay="0"/>
                                  </p:stCondLst>
                                  <p:childTnLst>
                                    <p:set>
                                      <p:cBhvr>
                                        <p:cTn id="25" dur="1" fill="hold">
                                          <p:stCondLst>
                                            <p:cond delay="0"/>
                                          </p:stCondLst>
                                        </p:cTn>
                                        <p:tgtEl>
                                          <p:spTgt spid="16386"/>
                                        </p:tgtEl>
                                        <p:attrNameLst>
                                          <p:attrName>style.visibility</p:attrName>
                                        </p:attrNameLst>
                                      </p:cBhvr>
                                      <p:to>
                                        <p:strVal val="visible"/>
                                      </p:to>
                                    </p:set>
                                    <p:anim calcmode="lin" valueType="num">
                                      <p:cBhvr>
                                        <p:cTn id="26" dur="1000" fill="hold"/>
                                        <p:tgtEl>
                                          <p:spTgt spid="16386"/>
                                        </p:tgtEl>
                                        <p:attrNameLst>
                                          <p:attrName>ppt_w</p:attrName>
                                        </p:attrNameLst>
                                      </p:cBhvr>
                                      <p:tavLst>
                                        <p:tav tm="0">
                                          <p:val>
                                            <p:fltVal val="0"/>
                                          </p:val>
                                        </p:tav>
                                        <p:tav tm="100000">
                                          <p:val>
                                            <p:strVal val="#ppt_w"/>
                                          </p:val>
                                        </p:tav>
                                      </p:tavLst>
                                    </p:anim>
                                    <p:anim calcmode="lin" valueType="num">
                                      <p:cBhvr>
                                        <p:cTn id="27" dur="1000" fill="hold"/>
                                        <p:tgtEl>
                                          <p:spTgt spid="16386"/>
                                        </p:tgtEl>
                                        <p:attrNameLst>
                                          <p:attrName>ppt_h</p:attrName>
                                        </p:attrNameLst>
                                      </p:cBhvr>
                                      <p:tavLst>
                                        <p:tav tm="0">
                                          <p:val>
                                            <p:fltVal val="0"/>
                                          </p:val>
                                        </p:tav>
                                        <p:tav tm="100000">
                                          <p:val>
                                            <p:strVal val="#ppt_h"/>
                                          </p:val>
                                        </p:tav>
                                      </p:tavLst>
                                    </p:anim>
                                    <p:anim calcmode="lin" valueType="num">
                                      <p:cBhvr>
                                        <p:cTn id="28" dur="1000" fill="hold"/>
                                        <p:tgtEl>
                                          <p:spTgt spid="16386"/>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1638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11000"/>
                                        <p:tgtEl>
                                          <p:spTgt spid="7"/>
                                        </p:tgtEl>
                                      </p:cBhvr>
                                    </p:animEffect>
                                    <p:anim calcmode="lin" valueType="num">
                                      <p:cBhvr>
                                        <p:cTn id="35" dur="11000" fill="hold"/>
                                        <p:tgtEl>
                                          <p:spTgt spid="7"/>
                                        </p:tgtEl>
                                        <p:attrNameLst>
                                          <p:attrName>ppt_x</p:attrName>
                                        </p:attrNameLst>
                                      </p:cBhvr>
                                      <p:tavLst>
                                        <p:tav tm="0">
                                          <p:val>
                                            <p:strVal val="#ppt_x"/>
                                          </p:val>
                                        </p:tav>
                                        <p:tav tm="100000">
                                          <p:val>
                                            <p:strVal val="#ppt_x"/>
                                          </p:val>
                                        </p:tav>
                                      </p:tavLst>
                                    </p:anim>
                                    <p:anim calcmode="lin" valueType="num">
                                      <p:cBhvr>
                                        <p:cTn id="36" dur="1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2286000"/>
            <a:ext cx="6096000" cy="2031325"/>
          </a:xfrm>
          <a:prstGeom prst="rect">
            <a:avLst/>
          </a:prstGeom>
        </p:spPr>
        <p:txBody>
          <a:bodyPr wrap="square">
            <a:spAutoFit/>
          </a:bodyPr>
          <a:lstStyle/>
          <a:p>
            <a:r>
              <a:rPr lang="en-US" dirty="0" smtClean="0"/>
              <a:t>They play significant role in life and society by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Protecting individual and company investment in invention</a:t>
            </a:r>
          </a:p>
          <a:p>
            <a:pPr marL="285750" indent="-285750">
              <a:buFont typeface="Arial" panose="020B0604020202020204" pitchFamily="34" charset="0"/>
              <a:buChar char="•"/>
            </a:pPr>
            <a:r>
              <a:rPr lang="en-US" dirty="0" smtClean="0"/>
              <a:t>Disseminating new technical information</a:t>
            </a:r>
          </a:p>
          <a:p>
            <a:pPr marL="285750" indent="-285750">
              <a:buFont typeface="Arial" panose="020B0604020202020204" pitchFamily="34" charset="0"/>
              <a:buChar char="•"/>
            </a:pPr>
            <a:r>
              <a:rPr lang="en-US" dirty="0" smtClean="0"/>
              <a:t>Encouraging innovators.</a:t>
            </a:r>
          </a:p>
          <a:p>
            <a:pPr marL="285750" indent="-285750">
              <a:buFont typeface="Arial" panose="020B0604020202020204" pitchFamily="34" charset="0"/>
              <a:buChar char="•"/>
            </a:pPr>
            <a:r>
              <a:rPr lang="en-US" dirty="0" smtClean="0"/>
              <a:t>Driving innovation</a:t>
            </a:r>
          </a:p>
          <a:p>
            <a:pPr marL="285750" indent="-285750">
              <a:buFont typeface="Arial" panose="020B0604020202020204" pitchFamily="34" charset="0"/>
              <a:buChar char="•"/>
            </a:pPr>
            <a:r>
              <a:rPr lang="en-US" dirty="0" smtClean="0"/>
              <a:t>Stimulating economical growth.</a:t>
            </a:r>
            <a:endParaRPr lang="en-US" dirty="0"/>
          </a:p>
        </p:txBody>
      </p:sp>
      <p:sp>
        <p:nvSpPr>
          <p:cNvPr id="4" name="TextBox 3"/>
          <p:cNvSpPr txBox="1"/>
          <p:nvPr/>
        </p:nvSpPr>
        <p:spPr>
          <a:xfrm>
            <a:off x="3124200" y="5334000"/>
            <a:ext cx="312906" cy="369332"/>
          </a:xfrm>
          <a:prstGeom prst="rect">
            <a:avLst/>
          </a:prstGeom>
          <a:noFill/>
        </p:spPr>
        <p:txBody>
          <a:bodyPr wrap="none" rtlCol="0">
            <a:spAutoFit/>
          </a:bodyPr>
          <a:lstStyle/>
          <a:p>
            <a:r>
              <a:rPr lang="en-US" dirty="0" smtClean="0"/>
              <a:t>  </a:t>
            </a:r>
            <a:endParaRPr lang="en-US" dirty="0"/>
          </a:p>
        </p:txBody>
      </p:sp>
      <p:sp>
        <p:nvSpPr>
          <p:cNvPr id="5" name="Rectangle 4"/>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6112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4700"/>
                                        <p:tgtEl>
                                          <p:spTgt spid="4"/>
                                        </p:tgtEl>
                                      </p:cBhvr>
                                    </p:animEffect>
                                    <p:anim calcmode="lin" valueType="num">
                                      <p:cBhvr>
                                        <p:cTn id="15" dur="14700" fill="hold"/>
                                        <p:tgtEl>
                                          <p:spTgt spid="4"/>
                                        </p:tgtEl>
                                        <p:attrNameLst>
                                          <p:attrName>ppt_x</p:attrName>
                                        </p:attrNameLst>
                                      </p:cBhvr>
                                      <p:tavLst>
                                        <p:tav tm="0">
                                          <p:val>
                                            <p:strVal val="#ppt_x"/>
                                          </p:val>
                                        </p:tav>
                                        <p:tav tm="100000">
                                          <p:val>
                                            <p:strVal val="#ppt_x"/>
                                          </p:val>
                                        </p:tav>
                                      </p:tavLst>
                                    </p:anim>
                                    <p:anim calcmode="lin" valueType="num">
                                      <p:cBhvr>
                                        <p:cTn id="16" dur="147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Program Files (x86)\Microsoft Office\MEDIA\CAGCAT10\j0212957.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191000"/>
            <a:ext cx="3854117" cy="24198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230832"/>
            <a:ext cx="2885726" cy="461665"/>
          </a:xfrm>
          <a:prstGeom prst="rect">
            <a:avLst/>
          </a:prstGeom>
          <a:noFill/>
        </p:spPr>
        <p:txBody>
          <a:bodyPr wrap="none" rtlCol="0">
            <a:spAutoFit/>
          </a:bodyPr>
          <a:lstStyle/>
          <a:p>
            <a:r>
              <a:rPr lang="hi-IN" sz="2400" dirty="0"/>
              <a:t>हमारी यात्रा से </a:t>
            </a:r>
            <a:r>
              <a:rPr lang="hi-IN" sz="2400" dirty="0" smtClean="0"/>
              <a:t>लेके</a:t>
            </a:r>
            <a:r>
              <a:rPr lang="en-US" sz="2400" dirty="0" smtClean="0"/>
              <a:t>…</a:t>
            </a:r>
            <a:endParaRPr lang="en-US" sz="2400" b="1" dirty="0"/>
          </a:p>
        </p:txBody>
      </p:sp>
      <p:pic>
        <p:nvPicPr>
          <p:cNvPr id="2056" name="Picture 8" descr="Peugeot, Type, Phaeton, Photographed, Museu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 y="838200"/>
            <a:ext cx="3719945" cy="27899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4724400"/>
            <a:ext cx="37702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3368111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xEl>
                                              <p:pRg st="0" end="0"/>
                                            </p:txEl>
                                          </p:spTgt>
                                        </p:tgtEl>
                                      </p:cBhvr>
                                    </p:animEffect>
                                    <p:animScale>
                                      <p:cBhvr>
                                        <p:cTn id="7" dur="250" autoRev="1" fill="hold"/>
                                        <p:tgtEl>
                                          <p:spTgt spid="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nodeType="clickEffect">
                                  <p:stCondLst>
                                    <p:cond delay="0"/>
                                  </p:stCondLst>
                                  <p:childTnLst>
                                    <p:set>
                                      <p:cBhvr>
                                        <p:cTn id="11" dur="1" fill="hold">
                                          <p:stCondLst>
                                            <p:cond delay="0"/>
                                          </p:stCondLst>
                                        </p:cTn>
                                        <p:tgtEl>
                                          <p:spTgt spid="2056"/>
                                        </p:tgtEl>
                                        <p:attrNameLst>
                                          <p:attrName>style.visibility</p:attrName>
                                        </p:attrNameLst>
                                      </p:cBhvr>
                                      <p:to>
                                        <p:strVal val="visible"/>
                                      </p:to>
                                    </p:set>
                                    <p:animScale>
                                      <p:cBhvr>
                                        <p:cTn id="12" dur="1000" decel="50000" fill="hold">
                                          <p:stCondLst>
                                            <p:cond delay="0"/>
                                          </p:stCondLst>
                                        </p:cTn>
                                        <p:tgtEl>
                                          <p:spTgt spid="205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2056"/>
                                        </p:tgtEl>
                                        <p:attrNameLst>
                                          <p:attrName>ppt_x</p:attrName>
                                          <p:attrName>ppt_y</p:attrName>
                                        </p:attrNameLst>
                                      </p:cBhvr>
                                    </p:animMotion>
                                    <p:animEffect transition="in" filter="fade">
                                      <p:cBhvr>
                                        <p:cTn id="14" dur="1000"/>
                                        <p:tgtEl>
                                          <p:spTgt spid="2056"/>
                                        </p:tgtEl>
                                      </p:cBhvr>
                                    </p:animEffect>
                                  </p:childTnLst>
                                </p:cTn>
                              </p:par>
                            </p:childTnLst>
                          </p:cTn>
                        </p:par>
                        <p:par>
                          <p:cTn id="15" fill="hold">
                            <p:stCondLst>
                              <p:cond delay="1000"/>
                            </p:stCondLst>
                            <p:childTnLst>
                              <p:par>
                                <p:cTn id="16" presetID="35" presetClass="path" presetSubtype="0" accel="50000" decel="50000" fill="hold" nodeType="afterEffect">
                                  <p:stCondLst>
                                    <p:cond delay="0"/>
                                  </p:stCondLst>
                                  <p:childTnLst>
                                    <p:animMotion origin="layout" path="M 2.77778E-6 0 L -0.5441 0.0125 " pathEditMode="relative" rAng="0" ptsTypes="AA">
                                      <p:cBhvr>
                                        <p:cTn id="17" dur="2000" fill="hold"/>
                                        <p:tgtEl>
                                          <p:spTgt spid="2052"/>
                                        </p:tgtEl>
                                        <p:attrNameLst>
                                          <p:attrName>ppt_x</p:attrName>
                                          <p:attrName>ppt_y</p:attrName>
                                        </p:attrNameLst>
                                      </p:cBhvr>
                                      <p:rCtr x="-27205" y="625"/>
                                    </p:animMotion>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600"/>
                                        <p:tgtEl>
                                          <p:spTgt spid="2">
                                            <p:txEl>
                                              <p:pRg st="0" end="0"/>
                                            </p:txEl>
                                          </p:spTgt>
                                        </p:tgtEl>
                                      </p:cBhvr>
                                    </p:animEffect>
                                    <p:anim calcmode="lin" valueType="num">
                                      <p:cBhvr>
                                        <p:cTn id="23" dur="6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4" dur="6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1400" y="3276600"/>
            <a:ext cx="2868093" cy="461665"/>
          </a:xfrm>
          <a:prstGeom prst="rect">
            <a:avLst/>
          </a:prstGeom>
          <a:noFill/>
        </p:spPr>
        <p:txBody>
          <a:bodyPr wrap="none" rtlCol="0">
            <a:spAutoFit/>
          </a:bodyPr>
          <a:lstStyle/>
          <a:p>
            <a:r>
              <a:rPr lang="hi-IN" sz="2400" b="1" dirty="0"/>
              <a:t>हमारे आराम तक </a:t>
            </a:r>
            <a:r>
              <a:rPr lang="en-US" sz="2400" b="1" dirty="0" smtClean="0"/>
              <a:t>….</a:t>
            </a:r>
            <a:endParaRPr lang="en-US" sz="2400" b="1" dirty="0"/>
          </a:p>
        </p:txBody>
      </p:sp>
      <p:pic>
        <p:nvPicPr>
          <p:cNvPr id="4098" name="Picture 2" descr="Cylinder, Edison, Music, Old, Phonograph"/>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6799" y="221673"/>
            <a:ext cx="4038600" cy="28847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Guitar, Rock, Metal, Music, Electric"/>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25236" y="3722464"/>
            <a:ext cx="5206849" cy="30429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81613" y="5638800"/>
            <a:ext cx="37702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38373964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222E-6 -2.13873E-6 L -0.49653 0.00185 " pathEditMode="relative" rAng="0" ptsTypes="AA">
                                      <p:cBhvr>
                                        <p:cTn id="6" dur="1600" fill="hold"/>
                                        <p:tgtEl>
                                          <p:spTgt spid="4098"/>
                                        </p:tgtEl>
                                        <p:attrNameLst>
                                          <p:attrName>ppt_x</p:attrName>
                                          <p:attrName>ppt_y</p:attrName>
                                        </p:attrNameLst>
                                      </p:cBhvr>
                                      <p:rCtr x="-24826" y="92"/>
                                    </p:animMotion>
                                  </p:childTnLst>
                                </p:cTn>
                              </p:par>
                              <p:par>
                                <p:cTn id="7" presetID="63" presetClass="path" presetSubtype="0" accel="50000" decel="50000" fill="hold" nodeType="withEffect">
                                  <p:stCondLst>
                                    <p:cond delay="0"/>
                                  </p:stCondLst>
                                  <p:childTnLst>
                                    <p:animMotion origin="layout" path="M 3.05556E-6 5.78035E-7 L 0.55607 0.00208 " pathEditMode="relative" rAng="0" ptsTypes="AA">
                                      <p:cBhvr>
                                        <p:cTn id="8" dur="2000" fill="hold"/>
                                        <p:tgtEl>
                                          <p:spTgt spid="4100"/>
                                        </p:tgtEl>
                                        <p:attrNameLst>
                                          <p:attrName>ppt_x</p:attrName>
                                          <p:attrName>ppt_y</p:attrName>
                                        </p:attrNameLst>
                                      </p:cBhvr>
                                      <p:rCtr x="27795" y="92"/>
                                    </p:animMotion>
                                  </p:childTnLst>
                                </p:cTn>
                              </p:par>
                              <p:par>
                                <p:cTn id="9" presetID="2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fade">
                                      <p:cBhvr>
                                        <p:cTn id="16" dur="200"/>
                                        <p:tgtEl>
                                          <p:spTgt spid="5">
                                            <p:txEl>
                                              <p:pRg st="0" end="0"/>
                                            </p:txEl>
                                          </p:spTgt>
                                        </p:tgtEl>
                                      </p:cBhvr>
                                    </p:animEffect>
                                    <p:anim calcmode="lin" valueType="num">
                                      <p:cBhvr>
                                        <p:cTn id="17" dur="2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8" dur="2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Program Files (x86)\Microsoft Office\MEDIA\CAGCAT10\j0233312.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6248" y="2438400"/>
            <a:ext cx="2914461" cy="296987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Bull, Cart, Traditional, Anim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2880739" cy="191340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81000" y="5731317"/>
            <a:ext cx="4456669" cy="461665"/>
          </a:xfrm>
          <a:prstGeom prst="rect">
            <a:avLst/>
          </a:prstGeom>
          <a:noFill/>
        </p:spPr>
        <p:txBody>
          <a:bodyPr wrap="none" rtlCol="0">
            <a:spAutoFit/>
          </a:bodyPr>
          <a:lstStyle/>
          <a:p>
            <a:r>
              <a:rPr lang="hi-IN" sz="2400" b="1" dirty="0"/>
              <a:t>और सही भोजन के सेवन तक </a:t>
            </a:r>
            <a:r>
              <a:rPr lang="en-US" sz="2400" b="1" dirty="0" smtClean="0"/>
              <a:t>..!!!</a:t>
            </a:r>
            <a:endParaRPr lang="en-US" sz="2400" b="1" dirty="0"/>
          </a:p>
        </p:txBody>
      </p:sp>
      <p:sp>
        <p:nvSpPr>
          <p:cNvPr id="5" name="TextBox 4"/>
          <p:cNvSpPr txBox="1"/>
          <p:nvPr/>
        </p:nvSpPr>
        <p:spPr>
          <a:xfrm>
            <a:off x="7772400" y="5962149"/>
            <a:ext cx="37702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112975595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grpId="0" nodeType="withEffect">
                                  <p:stCondLst>
                                    <p:cond delay="0"/>
                                  </p:stCondLst>
                                  <p:childTnLst>
                                    <p:animMotion origin="layout" path="M 0 0 L 0.067 0.04 C 0.081 0.049 0.102 0.054 0.124 0.054 C 0.149 0.054 0.169 0.049 0.183 0.04 L 0.25 0 E" pathEditMode="relative" ptsTypes="">
                                      <p:cBhvr>
                                        <p:cTn id="6" dur="2000" fill="hold"/>
                                        <p:tgtEl>
                                          <p:spTgt spid="8"/>
                                        </p:tgtEl>
                                        <p:attrNameLst>
                                          <p:attrName>ppt_x</p:attrName>
                                          <p:attrName>ppt_y</p:attrName>
                                        </p:attrNameLst>
                                      </p:cBhvr>
                                    </p:animMotion>
                                  </p:childTnLst>
                                </p:cTn>
                              </p:par>
                              <p:par>
                                <p:cTn id="7"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8" dur="2000" fill="hold"/>
                                        <p:tgtEl>
                                          <p:spTgt spid="3077"/>
                                        </p:tgtEl>
                                        <p:attrNameLst>
                                          <p:attrName>ppt_x</p:attrName>
                                          <p:attrName>ppt_y</p:attrName>
                                        </p:attrNameLst>
                                      </p:cBhvr>
                                    </p:animMotion>
                                  </p:childTnLst>
                                </p:cTn>
                              </p:par>
                              <p:par>
                                <p:cTn id="9" presetID="1" presetClass="path" presetSubtype="0" accel="50000" decel="50000" fill="hold" nodeType="withEffect">
                                  <p:stCondLst>
                                    <p:cond delay="0"/>
                                  </p:stCondLst>
                                  <p:childTnLst>
                                    <p:animMotion origin="layout" path="M 0 0 C 0.069 0 0.125 0.056 0.125 0.125 C 0.125 0.194 0.069 0.25 0 0.25 C -0.069 0.25 -0.125 0.194 -0.125 0.125 C -0.125 0.056 -0.069 0 0 0 Z" pathEditMode="relative" ptsTypes="">
                                      <p:cBhvr>
                                        <p:cTn id="10" dur="2000" fill="hold"/>
                                        <p:tgtEl>
                                          <p:spTgt spid="307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
                                        <p:tgtEl>
                                          <p:spTgt spid="5">
                                            <p:txEl>
                                              <p:pRg st="0" end="0"/>
                                            </p:txEl>
                                          </p:spTgt>
                                        </p:tgtEl>
                                      </p:cBhvr>
                                    </p:animEffect>
                                    <p:anim calcmode="lin" valueType="num">
                                      <p:cBhvr>
                                        <p:cTn id="16" dur="1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801" y="597932"/>
            <a:ext cx="9023624" cy="461665"/>
          </a:xfrm>
          <a:prstGeom prst="rect">
            <a:avLst/>
          </a:prstGeom>
          <a:noFill/>
        </p:spPr>
        <p:txBody>
          <a:bodyPr wrap="none" rtlCol="0">
            <a:spAutoFit/>
          </a:bodyPr>
          <a:lstStyle/>
          <a:p>
            <a:r>
              <a:rPr lang="hi-IN" sz="2400" b="1" dirty="0"/>
              <a:t>पेटेंट जिस तरह से हमारे जीवन जीने को आकार को मदद करते है...!!!</a:t>
            </a:r>
            <a:endParaRPr lang="en-US" sz="2400" b="1" dirty="0"/>
          </a:p>
        </p:txBody>
      </p:sp>
      <p:pic>
        <p:nvPicPr>
          <p:cNvPr id="5124" name="Picture 4" descr="paper_people_free_pho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09" y="1143000"/>
            <a:ext cx="6572250" cy="435292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81613" y="5638800"/>
            <a:ext cx="377026" cy="369332"/>
          </a:xfrm>
          <a:prstGeom prst="rect">
            <a:avLst/>
          </a:prstGeom>
          <a:noFill/>
        </p:spPr>
        <p:txBody>
          <a:bodyPr wrap="none" rtlCol="0">
            <a:spAutoFit/>
          </a:bodyPr>
          <a:lstStyle/>
          <a:p>
            <a:r>
              <a:rPr lang="en-US" dirty="0" smtClean="0"/>
              <a:t>   </a:t>
            </a:r>
            <a:endParaRPr lang="en-US" dirty="0"/>
          </a:p>
        </p:txBody>
      </p:sp>
      <p:sp>
        <p:nvSpPr>
          <p:cNvPr id="6" name="Rectangle 5"/>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3381141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 calcmode="lin" valueType="num">
                                      <p:cBhvr>
                                        <p:cTn id="12" dur="500" fill="hold"/>
                                        <p:tgtEl>
                                          <p:spTgt spid="5124"/>
                                        </p:tgtEl>
                                        <p:attrNameLst>
                                          <p:attrName>ppt_w</p:attrName>
                                        </p:attrNameLst>
                                      </p:cBhvr>
                                      <p:tavLst>
                                        <p:tav tm="0">
                                          <p:val>
                                            <p:fltVal val="0"/>
                                          </p:val>
                                        </p:tav>
                                        <p:tav tm="100000">
                                          <p:val>
                                            <p:strVal val="#ppt_w"/>
                                          </p:val>
                                        </p:tav>
                                      </p:tavLst>
                                    </p:anim>
                                    <p:anim calcmode="lin" valueType="num">
                                      <p:cBhvr>
                                        <p:cTn id="13" dur="500" fill="hold"/>
                                        <p:tgtEl>
                                          <p:spTgt spid="5124"/>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2100"/>
                                        <p:tgtEl>
                                          <p:spTgt spid="4">
                                            <p:txEl>
                                              <p:pRg st="0" end="0"/>
                                            </p:txEl>
                                          </p:spTgt>
                                        </p:tgtEl>
                                      </p:cBhvr>
                                    </p:animEffect>
                                    <p:anim calcmode="lin" valueType="num">
                                      <p:cBhvr>
                                        <p:cTn id="19" dur="21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0" dur="21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ark Twain, Brady-Handy photo portrait, Feb 7, 1871,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800" y="1225760"/>
            <a:ext cx="1905000" cy="29908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5800" y="76200"/>
            <a:ext cx="3680111" cy="923330"/>
          </a:xfrm>
          <a:prstGeom prst="rect">
            <a:avLst/>
          </a:prstGeom>
          <a:noFill/>
        </p:spPr>
        <p:txBody>
          <a:bodyPr wrap="none" lIns="91440" tIns="45720" rIns="91440" bIns="45720">
            <a:spAutoFit/>
          </a:bodyPr>
          <a:lstStyle/>
          <a:p>
            <a:pPr algn="ct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Mark Twain</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TextBox 3"/>
          <p:cNvSpPr txBox="1"/>
          <p:nvPr/>
        </p:nvSpPr>
        <p:spPr>
          <a:xfrm>
            <a:off x="3080617" y="1041094"/>
            <a:ext cx="2906565" cy="369332"/>
          </a:xfrm>
          <a:prstGeom prst="rect">
            <a:avLst/>
          </a:prstGeom>
          <a:noFill/>
        </p:spPr>
        <p:txBody>
          <a:bodyPr wrap="none" rtlCol="0">
            <a:spAutoFit/>
          </a:bodyPr>
          <a:lstStyle/>
          <a:p>
            <a:r>
              <a:rPr lang="en-US" dirty="0"/>
              <a:t>American author and humorist</a:t>
            </a:r>
          </a:p>
        </p:txBody>
      </p:sp>
      <p:sp>
        <p:nvSpPr>
          <p:cNvPr id="6" name="TextBox 5"/>
          <p:cNvSpPr txBox="1"/>
          <p:nvPr/>
        </p:nvSpPr>
        <p:spPr>
          <a:xfrm>
            <a:off x="2854036" y="1524000"/>
            <a:ext cx="6553200" cy="1569660"/>
          </a:xfrm>
          <a:prstGeom prst="rect">
            <a:avLst/>
          </a:prstGeom>
          <a:noFill/>
        </p:spPr>
        <p:txBody>
          <a:bodyPr wrap="square" rtlCol="0">
            <a:spAutoFit/>
          </a:bodyPr>
          <a:lstStyle/>
          <a:p>
            <a:r>
              <a:rPr lang="en-US" sz="3200" dirty="0" smtClean="0"/>
              <a:t>“A country without a patent office and good patent laws was just a crab but sideways or backwards”</a:t>
            </a:r>
            <a:endParaRPr lang="en-US" sz="3200" dirty="0"/>
          </a:p>
        </p:txBody>
      </p:sp>
      <p:sp>
        <p:nvSpPr>
          <p:cNvPr id="7" name="TextBox 6"/>
          <p:cNvSpPr txBox="1"/>
          <p:nvPr/>
        </p:nvSpPr>
        <p:spPr>
          <a:xfrm>
            <a:off x="7862455" y="6109394"/>
            <a:ext cx="37702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
        <p:nvSpPr>
          <p:cNvPr id="5" name="Rectangle 4"/>
          <p:cNvSpPr/>
          <p:nvPr/>
        </p:nvSpPr>
        <p:spPr>
          <a:xfrm>
            <a:off x="3665316" y="4038600"/>
            <a:ext cx="4572000" cy="923330"/>
          </a:xfrm>
          <a:prstGeom prst="rect">
            <a:avLst/>
          </a:prstGeom>
        </p:spPr>
        <p:txBody>
          <a:bodyPr>
            <a:spAutoFit/>
          </a:bodyPr>
          <a:lstStyle/>
          <a:p>
            <a:r>
              <a:rPr lang="hi-IN" dirty="0"/>
              <a:t>एक पेटेंट कार्यालय और अच्छा पेटेंट कानून के बिना देश  सिर्फ एक केकड़ा लेकिन बग़ल में या पीछे की ओर था</a:t>
            </a:r>
            <a:endParaRPr lang="en-US" dirty="0"/>
          </a:p>
        </p:txBody>
      </p:sp>
    </p:spTree>
    <p:extLst>
      <p:ext uri="{BB962C8B-B14F-4D97-AF65-F5344CB8AC3E}">
        <p14:creationId xmlns:p14="http://schemas.microsoft.com/office/powerpoint/2010/main" val="73699470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iterate type="lt">
                                    <p:tmAbs val="100"/>
                                  </p:iterate>
                                  <p:childTnLst>
                                    <p:set>
                                      <p:cBhvr>
                                        <p:cTn id="25"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7">
                                            <p:txEl>
                                              <p:pRg st="0" end="0"/>
                                            </p:txEl>
                                          </p:spTgt>
                                        </p:tgtEl>
                                        <p:attrNameLst>
                                          <p:attrName>style.visibility</p:attrName>
                                        </p:attrNameLst>
                                      </p:cBhvr>
                                      <p:to>
                                        <p:strVal val="visible"/>
                                      </p:to>
                                    </p:set>
                                    <p:animEffect transition="in" filter="fade">
                                      <p:cBhvr>
                                        <p:cTn id="30" dur="2100"/>
                                        <p:tgtEl>
                                          <p:spTgt spid="7">
                                            <p:txEl>
                                              <p:pRg st="0" end="0"/>
                                            </p:txEl>
                                          </p:spTgt>
                                        </p:tgtEl>
                                      </p:cBhvr>
                                    </p:animEffect>
                                    <p:anim calcmode="lin" valueType="num">
                                      <p:cBhvr>
                                        <p:cTn id="31" dur="21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2" dur="21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51936"/>
            <a:ext cx="6553200" cy="6001643"/>
          </a:xfrm>
          <a:prstGeom prst="rect">
            <a:avLst/>
          </a:prstGeom>
          <a:noFill/>
        </p:spPr>
        <p:txBody>
          <a:bodyPr wrap="square" rtlCol="0">
            <a:spAutoFit/>
          </a:bodyPr>
          <a:lstStyle/>
          <a:p>
            <a:endParaRPr lang="hi-IN" sz="3200" dirty="0"/>
          </a:p>
          <a:p>
            <a:r>
              <a:rPr lang="hi-IN" sz="3200" dirty="0"/>
              <a:t>हम निम्नलिखित पेटेंट के बारे में पहलुओं को पता होना चाहिए :</a:t>
            </a:r>
          </a:p>
          <a:p>
            <a:endParaRPr lang="hi-IN" sz="3200" dirty="0"/>
          </a:p>
          <a:p>
            <a:pPr marL="457200" indent="-457200">
              <a:buFont typeface="Arial" panose="020B0604020202020204" pitchFamily="34" charset="0"/>
              <a:buChar char="•"/>
            </a:pPr>
            <a:r>
              <a:rPr lang="hi-IN" sz="3200" dirty="0"/>
              <a:t>पेटेंट किस लिए है?</a:t>
            </a:r>
          </a:p>
          <a:p>
            <a:pPr marL="457200" indent="-457200">
              <a:buFont typeface="Arial" panose="020B0604020202020204" pitchFamily="34" charset="0"/>
              <a:buChar char="•"/>
            </a:pPr>
            <a:endParaRPr lang="hi-IN" sz="3200" dirty="0"/>
          </a:p>
          <a:p>
            <a:pPr marL="457200" indent="-457200">
              <a:buFont typeface="Arial" panose="020B0604020202020204" pitchFamily="34" charset="0"/>
              <a:buChar char="•"/>
            </a:pPr>
            <a:r>
              <a:rPr lang="hi-IN" sz="3200" dirty="0"/>
              <a:t>कौन उन्हें इस्तेमाल करता है ?</a:t>
            </a:r>
          </a:p>
          <a:p>
            <a:pPr marL="457200" indent="-457200">
              <a:buFont typeface="Arial" panose="020B0604020202020204" pitchFamily="34" charset="0"/>
              <a:buChar char="•"/>
            </a:pPr>
            <a:endParaRPr lang="hi-IN" sz="3200" dirty="0"/>
          </a:p>
          <a:p>
            <a:pPr marL="457200" indent="-457200">
              <a:buFont typeface="Arial" panose="020B0604020202020204" pitchFamily="34" charset="0"/>
              <a:buChar char="•"/>
            </a:pPr>
            <a:r>
              <a:rPr lang="hi-IN" sz="3200" dirty="0"/>
              <a:t>वे कैसे और क्यों दी जाती है ?</a:t>
            </a:r>
          </a:p>
          <a:p>
            <a:pPr marL="457200" indent="-457200">
              <a:buFont typeface="Arial" panose="020B0604020202020204" pitchFamily="34" charset="0"/>
              <a:buChar char="•"/>
            </a:pPr>
            <a:endParaRPr lang="hi-IN" sz="3200" dirty="0"/>
          </a:p>
          <a:p>
            <a:pPr marL="457200" indent="-457200">
              <a:buFont typeface="Arial" panose="020B0604020202020204" pitchFamily="34" charset="0"/>
              <a:buChar char="•"/>
            </a:pPr>
            <a:r>
              <a:rPr lang="hi-IN" sz="3200" dirty="0"/>
              <a:t>क्या भूमिका वे हमारे जीवन में निभाते हैं?</a:t>
            </a:r>
            <a:endParaRPr lang="en-US" sz="3200" dirty="0"/>
          </a:p>
        </p:txBody>
      </p:sp>
      <p:pic>
        <p:nvPicPr>
          <p:cNvPr id="1026" name="Picture 2" descr="Idea, Invention, Project, Imagination, Plan, Pat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141908"/>
            <a:ext cx="1524000" cy="16184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usinessmen, Men, People, Office, Profession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14600"/>
            <a:ext cx="1323109" cy="90412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cceptance, Tolerance, Human, Man, Woman, Person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200400"/>
            <a:ext cx="1981200" cy="13992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uzzle, Puzzle Piece, Play, Drawing, Penci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44144" y="4953000"/>
            <a:ext cx="1496291" cy="149629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681613" y="5638800"/>
            <a:ext cx="377026" cy="369332"/>
          </a:xfrm>
          <a:prstGeom prst="rect">
            <a:avLst/>
          </a:prstGeom>
          <a:noFill/>
        </p:spPr>
        <p:txBody>
          <a:bodyPr wrap="none" rtlCol="0">
            <a:spAutoFit/>
          </a:bodyPr>
          <a:lstStyle/>
          <a:p>
            <a:r>
              <a:rPr lang="en-US" dirty="0" smtClean="0"/>
              <a:t>   </a:t>
            </a:r>
            <a:endParaRPr lang="en-US" dirty="0"/>
          </a:p>
        </p:txBody>
      </p:sp>
      <p:sp>
        <p:nvSpPr>
          <p:cNvPr id="8" name="Rectangle 7"/>
          <p:cNvSpPr/>
          <p:nvPr/>
        </p:nvSpPr>
        <p:spPr>
          <a:xfrm>
            <a:off x="7620000" y="228600"/>
            <a:ext cx="1234633" cy="369332"/>
          </a:xfrm>
          <a:prstGeom prst="rect">
            <a:avLst/>
          </a:prstGeom>
        </p:spPr>
        <p:txBody>
          <a:bodyPr wrap="none">
            <a:spAutoFit/>
          </a:bodyPr>
          <a:lstStyle/>
          <a:p>
            <a:pPr algn="ctr"/>
            <a:r>
              <a:rPr lang="en-US" dirty="0"/>
              <a:t>IP-INITIAL®</a:t>
            </a:r>
            <a:endParaRPr lang="en-US" b="1" dirty="0">
              <a:ln w="19050">
                <a:solidFill>
                  <a:schemeClr val="tx2">
                    <a:tint val="1000"/>
                  </a:schemeClr>
                </a:solidFill>
                <a:prstDash val="solid"/>
              </a:ln>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4628682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lt">
                                    <p:tmAbs val="100"/>
                                  </p:iterate>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lt">
                                    <p:tmAbs val="100"/>
                                  </p:iterate>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lt">
                                    <p:tmAbs val="100"/>
                                  </p:iterate>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100"/>
                                  </p:iterate>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iterate type="lt">
                                    <p:tmAbs val="100"/>
                                  </p:iterate>
                                  <p:childTnLst>
                                    <p:set>
                                      <p:cBhvr>
                                        <p:cTn id="22" dur="1" fill="hold">
                                          <p:stCondLst>
                                            <p:cond delay="0"/>
                                          </p:stCondLst>
                                        </p:cTn>
                                        <p:tgtEl>
                                          <p:spTgt spid="2">
                                            <p:txEl>
                                              <p:pRg st="9" end="9"/>
                                            </p:txEl>
                                          </p:spTgt>
                                        </p:tgtEl>
                                        <p:attrNameLst>
                                          <p:attrName>style.visibility</p:attrName>
                                        </p:attrNameLst>
                                      </p:cBhvr>
                                      <p:to>
                                        <p:strVal val="visible"/>
                                      </p:to>
                                    </p:set>
                                  </p:childTnLst>
                                </p:cTn>
                              </p:par>
                              <p:par>
                                <p:cTn id="23" presetID="23" presetClass="entr" presetSubtype="16" fill="hold" nodeType="withEffect">
                                  <p:stCondLst>
                                    <p:cond delay="60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500" fill="hold"/>
                                        <p:tgtEl>
                                          <p:spTgt spid="1026"/>
                                        </p:tgtEl>
                                        <p:attrNameLst>
                                          <p:attrName>ppt_w</p:attrName>
                                        </p:attrNameLst>
                                      </p:cBhvr>
                                      <p:tavLst>
                                        <p:tav tm="0">
                                          <p:val>
                                            <p:fltVal val="0"/>
                                          </p:val>
                                        </p:tav>
                                        <p:tav tm="100000">
                                          <p:val>
                                            <p:strVal val="#ppt_w"/>
                                          </p:val>
                                        </p:tav>
                                      </p:tavLst>
                                    </p:anim>
                                    <p:anim calcmode="lin" valueType="num">
                                      <p:cBhvr>
                                        <p:cTn id="26" dur="500" fill="hold"/>
                                        <p:tgtEl>
                                          <p:spTgt spid="1026"/>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p:cTn id="29" dur="500" fill="hold"/>
                                        <p:tgtEl>
                                          <p:spTgt spid="1028"/>
                                        </p:tgtEl>
                                        <p:attrNameLst>
                                          <p:attrName>ppt_w</p:attrName>
                                        </p:attrNameLst>
                                      </p:cBhvr>
                                      <p:tavLst>
                                        <p:tav tm="0">
                                          <p:val>
                                            <p:fltVal val="0"/>
                                          </p:val>
                                        </p:tav>
                                        <p:tav tm="100000">
                                          <p:val>
                                            <p:strVal val="#ppt_w"/>
                                          </p:val>
                                        </p:tav>
                                      </p:tavLst>
                                    </p:anim>
                                    <p:anim calcmode="lin" valueType="num">
                                      <p:cBhvr>
                                        <p:cTn id="30" dur="500" fill="hold"/>
                                        <p:tgtEl>
                                          <p:spTgt spid="102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1030"/>
                                        </p:tgtEl>
                                        <p:attrNameLst>
                                          <p:attrName>style.visibility</p:attrName>
                                        </p:attrNameLst>
                                      </p:cBhvr>
                                      <p:to>
                                        <p:strVal val="visible"/>
                                      </p:to>
                                    </p:set>
                                    <p:anim calcmode="lin" valueType="num">
                                      <p:cBhvr>
                                        <p:cTn id="33" dur="500" fill="hold"/>
                                        <p:tgtEl>
                                          <p:spTgt spid="1030"/>
                                        </p:tgtEl>
                                        <p:attrNameLst>
                                          <p:attrName>ppt_w</p:attrName>
                                        </p:attrNameLst>
                                      </p:cBhvr>
                                      <p:tavLst>
                                        <p:tav tm="0">
                                          <p:val>
                                            <p:fltVal val="0"/>
                                          </p:val>
                                        </p:tav>
                                        <p:tav tm="100000">
                                          <p:val>
                                            <p:strVal val="#ppt_w"/>
                                          </p:val>
                                        </p:tav>
                                      </p:tavLst>
                                    </p:anim>
                                    <p:anim calcmode="lin" valueType="num">
                                      <p:cBhvr>
                                        <p:cTn id="34" dur="500" fill="hold"/>
                                        <p:tgtEl>
                                          <p:spTgt spid="1030"/>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1032"/>
                                        </p:tgtEl>
                                        <p:attrNameLst>
                                          <p:attrName>style.visibility</p:attrName>
                                        </p:attrNameLst>
                                      </p:cBhvr>
                                      <p:to>
                                        <p:strVal val="visible"/>
                                      </p:to>
                                    </p:set>
                                    <p:anim calcmode="lin" valueType="num">
                                      <p:cBhvr>
                                        <p:cTn id="37" dur="500" fill="hold"/>
                                        <p:tgtEl>
                                          <p:spTgt spid="1032"/>
                                        </p:tgtEl>
                                        <p:attrNameLst>
                                          <p:attrName>ppt_w</p:attrName>
                                        </p:attrNameLst>
                                      </p:cBhvr>
                                      <p:tavLst>
                                        <p:tav tm="0">
                                          <p:val>
                                            <p:fltVal val="0"/>
                                          </p:val>
                                        </p:tav>
                                        <p:tav tm="100000">
                                          <p:val>
                                            <p:strVal val="#ppt_w"/>
                                          </p:val>
                                        </p:tav>
                                      </p:tavLst>
                                    </p:anim>
                                    <p:anim calcmode="lin" valueType="num">
                                      <p:cBhvr>
                                        <p:cTn id="38" dur="500" fill="hold"/>
                                        <p:tgtEl>
                                          <p:spTgt spid="1032"/>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fade">
                                      <p:cBhvr>
                                        <p:cTn id="43" dur="2100"/>
                                        <p:tgtEl>
                                          <p:spTgt spid="7">
                                            <p:txEl>
                                              <p:pRg st="0" end="0"/>
                                            </p:txEl>
                                          </p:spTgt>
                                        </p:tgtEl>
                                      </p:cBhvr>
                                    </p:animEffect>
                                    <p:anim calcmode="lin" valueType="num">
                                      <p:cBhvr>
                                        <p:cTn id="44" dur="21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45" dur="21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2385</TotalTime>
  <Words>1543</Words>
  <Application>Microsoft Office PowerPoint</Application>
  <PresentationFormat>On-screen Show (4:3)</PresentationFormat>
  <Paragraphs>184</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112</cp:revision>
  <dcterms:created xsi:type="dcterms:W3CDTF">2016-05-19T03:35:04Z</dcterms:created>
  <dcterms:modified xsi:type="dcterms:W3CDTF">2016-06-12T08:26:05Z</dcterms:modified>
</cp:coreProperties>
</file>